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  <p:sldMasterId id="2147483709" r:id="rId5"/>
    <p:sldMasterId id="2147483722" r:id="rId6"/>
    <p:sldMasterId id="2147483734" r:id="rId7"/>
    <p:sldMasterId id="2147483746" r:id="rId8"/>
    <p:sldMasterId id="2147483771" r:id="rId9"/>
  </p:sldMasterIdLst>
  <p:notesMasterIdLst>
    <p:notesMasterId r:id="rId88"/>
  </p:notesMasterIdLst>
  <p:handoutMasterIdLst>
    <p:handoutMasterId r:id="rId89"/>
  </p:handoutMasterIdLst>
  <p:sldIdLst>
    <p:sldId id="331" r:id="rId10"/>
    <p:sldId id="257" r:id="rId11"/>
    <p:sldId id="293" r:id="rId12"/>
    <p:sldId id="333" r:id="rId13"/>
    <p:sldId id="291" r:id="rId14"/>
    <p:sldId id="294" r:id="rId15"/>
    <p:sldId id="295" r:id="rId16"/>
    <p:sldId id="27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20" r:id="rId40"/>
    <p:sldId id="334" r:id="rId41"/>
    <p:sldId id="276" r:id="rId42"/>
    <p:sldId id="287" r:id="rId43"/>
    <p:sldId id="321" r:id="rId44"/>
    <p:sldId id="322" r:id="rId45"/>
    <p:sldId id="323" r:id="rId46"/>
    <p:sldId id="328" r:id="rId47"/>
    <p:sldId id="326" r:id="rId48"/>
    <p:sldId id="327" r:id="rId49"/>
    <p:sldId id="262" r:id="rId50"/>
    <p:sldId id="263" r:id="rId51"/>
    <p:sldId id="345" r:id="rId52"/>
    <p:sldId id="270" r:id="rId53"/>
    <p:sldId id="271" r:id="rId54"/>
    <p:sldId id="272" r:id="rId55"/>
    <p:sldId id="275" r:id="rId56"/>
    <p:sldId id="277" r:id="rId57"/>
    <p:sldId id="278" r:id="rId58"/>
    <p:sldId id="303" r:id="rId59"/>
    <p:sldId id="279" r:id="rId60"/>
    <p:sldId id="280" r:id="rId61"/>
    <p:sldId id="282" r:id="rId62"/>
    <p:sldId id="281" r:id="rId63"/>
    <p:sldId id="283" r:id="rId64"/>
    <p:sldId id="346" r:id="rId65"/>
    <p:sldId id="329" r:id="rId66"/>
    <p:sldId id="340" r:id="rId67"/>
    <p:sldId id="330" r:id="rId68"/>
    <p:sldId id="338" r:id="rId69"/>
    <p:sldId id="337" r:id="rId70"/>
    <p:sldId id="339" r:id="rId71"/>
    <p:sldId id="341" r:id="rId72"/>
    <p:sldId id="344" r:id="rId73"/>
    <p:sldId id="342" r:id="rId74"/>
    <p:sldId id="343" r:id="rId75"/>
    <p:sldId id="347" r:id="rId76"/>
    <p:sldId id="348" r:id="rId77"/>
    <p:sldId id="349" r:id="rId78"/>
    <p:sldId id="351" r:id="rId79"/>
    <p:sldId id="350" r:id="rId80"/>
    <p:sldId id="353" r:id="rId81"/>
    <p:sldId id="355" r:id="rId82"/>
    <p:sldId id="356" r:id="rId83"/>
    <p:sldId id="386" r:id="rId84"/>
    <p:sldId id="387" r:id="rId85"/>
    <p:sldId id="388" r:id="rId86"/>
    <p:sldId id="319" r:id="rId87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374B9BFC-07C0-4008-9251-BC50A1CA3AD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CA11577-852F-44EC-A35C-BE0EC44ED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384014EF-474F-4C36-BEA1-B38107DB686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CD214D9B-F6B5-4408-8857-74767129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9A9C55-3DF0-4759-B7CA-FA3B45BE48E1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AFB1A08-1ABA-4377-88E8-F4F3EC1B7A11}" type="slidenum">
              <a:rPr lang="en-US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43C86D4-AFD5-4FF3-BC65-CBBA5D017520}" type="slidenum">
              <a:rPr lang="en-US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43C86D4-AFD5-4FF3-BC65-CBBA5D017520}" type="slidenum">
              <a:rPr lang="en-US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1640416-9F0D-48D2-9ED5-54828E97FAFB}" type="slidenum">
              <a:rPr lang="en-US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14DE619-EA23-43F0-8562-5FD1C961ABD4}" type="slidenum">
              <a:rPr lang="en-US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16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95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12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31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48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67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84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502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2D31A9-2536-4870-A7A1-6D98B708F6D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16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95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12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31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48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67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84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502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7EE5DB-179A-40E9-8E25-4968CCAE954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340" indent="-2888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080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547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014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132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249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5368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2485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2F0FCA-DA27-4C3C-9447-5A72BC6DEBD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8" tIns="46325" rIns="92648" bIns="46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2137D0-B5A0-4134-90F2-5B46AC6124CD}" type="slidenum">
              <a:rPr lang="en-US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390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  <p:sp>
        <p:nvSpPr>
          <p:cNvPr id="123910" name="Slide Number Placeholder 3"/>
          <p:cNvSpPr txBox="1">
            <a:spLocks noGrp="1"/>
          </p:cNvSpPr>
          <p:nvPr/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8" tIns="46325" rIns="92648" bIns="46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B3AAF23-E2F2-434D-81D8-43766EC95AA4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340" indent="-2888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080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547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014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132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249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5368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2485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815E5-B963-4B4B-AE1C-9710CDBB4660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67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Notes Placeholder 2"/>
          <p:cNvSpPr>
            <a:spLocks noGrp="1"/>
          </p:cNvSpPr>
          <p:nvPr>
            <p:ph type="body" idx="1"/>
          </p:nvPr>
        </p:nvSpPr>
        <p:spPr>
          <a:xfrm>
            <a:off x="925514" y="4403725"/>
            <a:ext cx="5095875" cy="417195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6741" name="Slide Number Placeholder 3"/>
          <p:cNvSpPr txBox="1">
            <a:spLocks noGrp="1"/>
          </p:cNvSpPr>
          <p:nvPr/>
        </p:nvSpPr>
        <p:spPr bwMode="auto">
          <a:xfrm>
            <a:off x="3937000" y="88074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8" tIns="46325" rIns="92648" bIns="46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273CF6-C9AE-4AEC-8D4A-6FD8A95D1F9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46EF6F-48C8-4718-8831-12D2CDF1CE4C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254" y="4403725"/>
            <a:ext cx="5094393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340" indent="-2888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080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547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014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132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249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5368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2485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C4FD10-35E7-4E13-A611-40198EF84AE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8" tIns="46325" rIns="92648" bIns="46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2C6B908-FFD7-4A24-B2DC-330717813B92}" type="slidenum">
              <a:rPr lang="en-US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340" indent="-2888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080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547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014" indent="-2301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132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249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5368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2485" indent="-2301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AC5034-E009-406F-9F08-87292B86576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8" tIns="46325" rIns="92648" bIns="46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00F281C-AC88-418F-B57E-8C8C821143D3}" type="slidenum">
              <a:rPr lang="en-US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6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2" name="Slide Number Placeholder 3"/>
          <p:cNvSpPr txBox="1">
            <a:spLocks noGrp="1"/>
          </p:cNvSpPr>
          <p:nvPr/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8" tIns="46325" rIns="92648" bIns="46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E0CB71B-3297-4E6F-AA21-1E4AE2EE02D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16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95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12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31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48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67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84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502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9C9A18-B95E-4B56-958F-FBF1807B9E3E}" type="slidenum">
              <a:rPr lang="en-US" altLang="en-US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14DE619-EA23-43F0-8562-5FD1C961ABD4}" type="slidenum">
              <a:rPr lang="en-US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D56F7-3032-4789-99F3-81BCF4FF3E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906" indent="-2895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316" indent="-2316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643" indent="-2316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969" indent="-2316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8418A1E-AFC6-4711-A916-FE7275B4CE04}" type="slidenum">
              <a:rPr lang="en-US" altLang="en-US" smtClean="0"/>
              <a:pPr eaLnBrk="1" hangingPunct="1">
                <a:defRPr/>
              </a:pPr>
              <a:t>71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297" indent="-287971">
              <a:defRPr>
                <a:solidFill>
                  <a:schemeClr val="tx1"/>
                </a:solidFill>
                <a:latin typeface="Arial" charset="0"/>
              </a:defRPr>
            </a:lvl2pPr>
            <a:lvl3pPr marL="1156708" indent="-230055">
              <a:defRPr>
                <a:solidFill>
                  <a:schemeClr val="tx1"/>
                </a:solidFill>
                <a:latin typeface="Arial" charset="0"/>
              </a:defRPr>
            </a:lvl3pPr>
            <a:lvl4pPr marL="1620034" indent="-230055">
              <a:defRPr>
                <a:solidFill>
                  <a:schemeClr val="tx1"/>
                </a:solidFill>
                <a:latin typeface="Arial" charset="0"/>
              </a:defRPr>
            </a:lvl4pPr>
            <a:lvl5pPr marL="2083361" indent="-230055">
              <a:defRPr>
                <a:solidFill>
                  <a:schemeClr val="tx1"/>
                </a:solidFill>
                <a:latin typeface="Arial" charset="0"/>
              </a:defRPr>
            </a:lvl5pPr>
            <a:lvl6pPr marL="2546687" indent="-230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0014" indent="-230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3340" indent="-230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6667" indent="-230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64C9C-1C8A-43F9-B5C0-AD8DFA8E8A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E26201-4936-45FF-AFA3-6133D633123E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9A9C55-3DF0-4759-B7CA-FA3B45BE48E1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45" indent="-284753">
              <a:defRPr>
                <a:solidFill>
                  <a:schemeClr val="tx1"/>
                </a:solidFill>
                <a:latin typeface="Arial" charset="0"/>
              </a:defRPr>
            </a:lvl2pPr>
            <a:lvl3pPr marL="1142228" indent="-228446">
              <a:defRPr>
                <a:solidFill>
                  <a:schemeClr val="tx1"/>
                </a:solidFill>
                <a:latin typeface="Arial" charset="0"/>
              </a:defRPr>
            </a:lvl3pPr>
            <a:lvl4pPr marL="1599120" indent="-228446">
              <a:defRPr>
                <a:solidFill>
                  <a:schemeClr val="tx1"/>
                </a:solidFill>
                <a:latin typeface="Arial" charset="0"/>
              </a:defRPr>
            </a:lvl4pPr>
            <a:lvl5pPr marL="2056011" indent="-228446">
              <a:defRPr>
                <a:solidFill>
                  <a:schemeClr val="tx1"/>
                </a:solidFill>
                <a:latin typeface="Arial" charset="0"/>
              </a:defRPr>
            </a:lvl5pPr>
            <a:lvl6pPr marL="2519338" indent="-228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664" indent="-228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991" indent="-228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9317" indent="-228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53A56-05BA-4A74-A565-70F64812D60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dirty="0" smtClean="0"/>
          </a:p>
        </p:txBody>
      </p:sp>
      <p:sp>
        <p:nvSpPr>
          <p:cNvPr id="1085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Liberty is less sensitive in the evening, however we do start tailing off after sunset.</a:t>
            </a:r>
          </a:p>
        </p:txBody>
      </p:sp>
      <p:sp>
        <p:nvSpPr>
          <p:cNvPr id="108549" name="Slide Number Placeholder 3"/>
          <p:cNvSpPr txBox="1">
            <a:spLocks noGrp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8" tIns="46325" rIns="92648" bIns="46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DE2515-D020-4100-8D42-0D3620A46E46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906" indent="-2895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316" indent="-2316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643" indent="-2316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969" indent="-2316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37BF5A-B6F9-445E-9B74-16859A3083D7}" type="slidenum">
              <a:rPr lang="en-US" altLang="en-US" smtClean="0"/>
              <a:pPr eaLnBrk="1" hangingPunct="1"/>
              <a:t>28</a:t>
            </a:fld>
            <a:endParaRPr lang="en-US" altLang="en-US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D9CBBA-9F5D-4A8B-8562-8B533B1A0041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Many individuals think Warrant and Dual are similar but there are some distinct differences.  “Read slide”.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Our data suggest that when irrigation or rain activates these herbicides in a timely fashion Dual Magnum will provide better Palmer control but in dry land conditions with untimely rains, Warrant is the better option.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906" indent="-2895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316" indent="-2316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643" indent="-2316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969" indent="-2316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770B69-ECD8-43C0-8D52-40B9E903627B}" type="slidenum">
              <a:rPr lang="en-US" altLang="en-US" smtClean="0"/>
              <a:pPr eaLnBrk="1" hangingPunct="1"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16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95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12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31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48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67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84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502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9933-CC31-476B-9BE5-016EEAA46C8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78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 (1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</p:nvPr>
        </p:nvSpPr>
        <p:spPr>
          <a:xfrm>
            <a:off x="216000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7629" y="1872000"/>
            <a:ext cx="4280372" cy="460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E347-5FB6-4FF4-A402-DE87DEADF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3502285235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16000" y="1872000"/>
            <a:ext cx="4280372" cy="460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</p:nvPr>
        </p:nvSpPr>
        <p:spPr>
          <a:xfrm>
            <a:off x="4647629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6C2D-07EA-452C-A382-A9B21F4CC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2738000019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</p:nvPr>
        </p:nvSpPr>
        <p:spPr>
          <a:xfrm>
            <a:off x="216000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7629" y="1872000"/>
            <a:ext cx="4280372" cy="460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22FE-2EB6-4475-939F-2DF6B0F7A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1318570381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16000" y="1872000"/>
            <a:ext cx="4280372" cy="460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</p:nvPr>
        </p:nvSpPr>
        <p:spPr>
          <a:xfrm>
            <a:off x="4647629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604E-AE82-4971-A97D-1E414DFF7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2003299674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 (2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</p:nvPr>
        </p:nvSpPr>
        <p:spPr>
          <a:xfrm>
            <a:off x="216000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7629" y="1872000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7629" y="4251628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6125-0AB8-44CF-9C72-A56D0894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774905950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 (2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6000" y="1872000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6000" y="4251628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Plaz"/>
          <p:cNvSpPr>
            <a:spLocks noGrp="1"/>
          </p:cNvSpPr>
          <p:nvPr>
            <p:ph type="body" sz="half" idx="3"/>
          </p:nvPr>
        </p:nvSpPr>
        <p:spPr>
          <a:xfrm>
            <a:off x="4647629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E17B-D4D5-4686-9D43-7FD867535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2452056824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4ADF-A35D-4B9F-A986-8C2BFEB99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3365946648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7420-74FF-4CF3-84AD-2C0454DD2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537732205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 (2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6000" y="1872000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6000" y="4251628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7629" y="1872000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29" y="4251628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5219-A827-410A-B7EA-74E2946E5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436576943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 (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6000" y="1872000"/>
            <a:ext cx="871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F127-511F-402B-A0D7-705F1F1E0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28213858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55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94CF-02CF-46E1-8816-AB5E2FEC2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2492778781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3CF6-BE2C-4EFE-9478-A21F89541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4045420479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EEB5-499B-45C1-8F42-67D435976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3694860400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</p:nvPr>
        </p:nvSpPr>
        <p:spPr>
          <a:xfrm>
            <a:off x="216000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7629" y="1872000"/>
            <a:ext cx="4280372" cy="460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7F4E-05F8-49E5-ADB5-614AF3C91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573881396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16000" y="1872000"/>
            <a:ext cx="4280372" cy="460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</p:nvPr>
        </p:nvSpPr>
        <p:spPr>
          <a:xfrm>
            <a:off x="4647629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5814-5ACD-43A1-ADCA-F102FC0F4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6147116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17EAF-22FA-4BD1-8588-22C9F3672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828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AF64-17D1-486D-B8CD-93226B46D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5475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FAEC7-2D76-4C6A-BB20-17FFC20A3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9298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8C299-1A41-40FE-95CE-732E841D75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2009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61C6-5732-4779-A9F6-5EF5E82755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4321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D072-3007-4977-A8FF-9E5A449E0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058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7C66-B247-46C9-907A-52474C6277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526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77C4-1B17-46A4-846F-CA5A3C2A1B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058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40F1-8E57-4426-85EC-1EEC3814D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6671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F0DCF-44A9-442E-BDEC-8763F77453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044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C8432-F120-4720-A185-637185CE5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2431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460B-3A1E-4273-80E4-88026167C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2415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4E2C95-86D1-4052-963D-177C30B2309F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320913-1F9E-486A-962D-652FD248C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81164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FAE31B-4123-4DD5-AFD0-0DA72CF471D6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60112C-098B-468C-8A64-D10CBED85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87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134126-D46E-48FC-B4AD-B3ECA08EA213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56178A-01D5-4943-A194-EA8D419C1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0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3CC879-C9A9-459F-8C4A-B0CE334CF5A8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ED3C99-B06E-4161-989D-7E5354B36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20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D9D693-E54B-44F2-A876-6C2E53533AA1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512B9F-02AA-46C2-A172-4EF14BA4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41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434046-4EF7-4DFA-A367-D095143B2086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679CED-8576-46A4-8EA3-FF5AF3459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1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2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DBC73-FE70-4A46-802B-5E28DB68C9A4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89E7963-712C-4D64-AA70-2157707C4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33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844A73-D138-47EF-89AF-6741E82E6BAF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4133D5-0C00-4307-93BC-9C7690C6B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4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970F06-A420-4D1E-B09D-8BFDF698C45E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5C8390-9E4D-4D5E-B684-1F4EE3811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22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912F23-3B2B-43D2-A6FC-9AE77935028E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30595C-06FC-4DF3-9339-FA6343ACB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05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DF67C68-A68C-4A93-88CF-E60327B09265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DCFBF80-3510-4516-9AFD-4725526A6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26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DD646-2731-4DDC-B331-02B6F07174DC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ABA6DC-BBBE-4028-9769-39ECDC1E7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27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D5B4E5-68C9-4E66-9121-D23F984569DC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4F3C8-FA01-41EC-9425-9A8CE658F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77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0677B2-73CD-4477-8F48-A8AA749D1DE0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895572-5D08-4811-8F8B-3DCDDF1DC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51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D3A9D40-5B33-4263-BAD8-D0E10D683F52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1ABE83-F963-479C-92BE-D0D2ED4F1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DB40EC-4746-4906-B0E1-15B26D17556C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404D1A-C8E7-481B-B81C-CD67DF792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5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0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C3FB03-35CC-40C2-B9B7-CBF2BEF697C5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14126E-7729-4DE6-AFA5-C30E4C53C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7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8714CC-EC49-4111-B8F5-97FFF9FD4D1C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C0DED0-421A-47DA-93D6-5B59A1E32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79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1C89A9-FCFE-4339-9625-5998D10AC38E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B65C06-E167-4CE3-91D5-B0B669F01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9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112823-AEBB-45E0-B496-5670EDB6B58E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79E9F8-DCB9-44C7-AAF3-AE88E7FD9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35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D95ADF-0439-4AE4-B632-4A67244133B4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E496E81-511F-4F96-AF38-4660A98A2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16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5D4660-B689-4594-9184-D3E31C87E32E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51220C-CBF0-4908-B659-6CFE57155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183775-E59D-4527-BDE6-12122665162A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4FC49B-B97B-42B5-BF2C-C5F4CC7E8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92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1E18-1AB3-4F04-8732-19504D11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2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96B5-E447-46B8-BE66-CD6D78B320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43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845D-B404-4F9B-8B0F-809AD5B38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4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43AB-1748-491E-AFDE-5BE9320425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08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2333-7859-4D56-A867-A67BE46DD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2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BEAB-DAE5-43BA-A6A7-3EBEB5EDF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83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8052-CD60-436D-B7B1-1C980B96E9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6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DB75-66CA-4D32-A17F-618C8B92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82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5B3A-6394-4EA3-9346-FAF54400D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8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C583-406C-445F-A770-7C86A2B22F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66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C1FC4-313E-4ABD-BB5C-5A1825B5E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3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42482-88AE-4563-AA74-B90FDF9ADD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60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2C47-7A1C-46BD-8562-F687C0960C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1AC6-C6DE-44E1-A992-2DF7EF43C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0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57988-CE6A-4965-830B-3108E8C69E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36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44EF-64A8-4519-AE65-7BE148A83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41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CAE2-8206-49EA-A73A-F29D978B6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5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9C3E-1540-4266-893A-0C635BB83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08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F62E-072F-44FD-9E6A-BCE9E8E086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84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1088-2A70-4B21-8A6F-6E428CF3F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98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FE26-7D50-4AF0-9293-08854BC35D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575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C98A-7D0C-4565-BD34-B120278EA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3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B827-9EEA-4B84-A04B-AC7E915945C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62D2-D2A6-48C6-B080-AC4A1CD9AAF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5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9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95CF-9550-4299-81CE-5981803FF9F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37AF-0727-4B55-9881-06E90303F58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23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F9BD-F2B4-48D7-AD9C-5112188A93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3897-00EA-49D5-B4F9-4853100BF6A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61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8960-65B9-473D-945D-AD7B4AC5219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ED7B-B732-426D-A723-33597A1D9BC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562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2E82-8B1B-45A2-91EF-8FE616959AD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F995-0120-42B5-81ED-6C416C30D4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009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1D3C-66B2-47A4-A76B-6545FA1F869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96B2-1C30-457B-AD99-49273CF5263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8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473F-1AAB-4775-A7F5-1E17B6066D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6855-04C4-44B7-AC13-5399ED9713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94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F5F7-12C1-4C41-8664-6FD733672FE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8236-E013-4FBD-9509-1B0DD372F7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746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859E-E747-47EB-80A2-92FF1059CCF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9678-CEAC-4D14-BC0F-B88C5D0C4E8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531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1917-2B67-47E6-A421-5FD8F66AA2C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090B-7886-404E-B4CD-EC32AA94A05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72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0164-C358-4DD1-B1B9-81082C68ABA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9F68-53F0-4295-9DB0-586DD56A9A6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7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3FD7D8-22F6-417E-BAC0-A8A8CB6F4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1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AF2BF9-5A1A-4BB0-AD3B-D176FC2C8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66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0E68D3-8C20-455B-8CBE-EE7CEAB13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26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3E534B-7518-497F-B149-B526930F5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68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430258-FFE8-40E8-BD21-F83BFF8E2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55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AB25C0-13E8-432B-809E-D4AC60395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814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AE429F-FC51-4CD4-A198-9F8D802CF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280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418014-82BB-48E6-B241-19DC29F69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32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86346C-0E1E-49E7-8CD1-9DF1663CE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072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22E2CC-C5C5-410C-942F-9AFBCB2BB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9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8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438DB8-61E2-453E-9F72-6F3C88471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91BB0F-00EB-4152-BD40-64CF2FF4B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96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3D2A-8D72-4361-A382-4D576FC52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4117151751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C789-8879-4829-9573-AC24CB1EB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3831082646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 (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</p:nvPr>
        </p:nvSpPr>
        <p:spPr>
          <a:xfrm>
            <a:off x="216000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29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57E2-1655-48A8-9AF8-8087A7AEE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3003444373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</p:nvPr>
        </p:nvSpPr>
        <p:spPr>
          <a:xfrm>
            <a:off x="4647629" y="1872000"/>
            <a:ext cx="4280372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A54C-CF24-4047-8884-AF69ED8F5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1015644651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</p:nvPr>
        </p:nvSpPr>
        <p:spPr>
          <a:xfrm>
            <a:off x="216000" y="1872000"/>
            <a:ext cx="8712000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00" y="4251628"/>
            <a:ext cx="8712000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06B0-A037-4AD9-BDDE-14BB77826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2714293410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 (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" y="1872000"/>
            <a:ext cx="8712000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</p:nvPr>
        </p:nvSpPr>
        <p:spPr>
          <a:xfrm>
            <a:off x="216000" y="4251628"/>
            <a:ext cx="8712000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F58B-44BA-49E1-BE9B-EE3EB49D7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2265410315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</p:nvPr>
        </p:nvSpPr>
        <p:spPr>
          <a:xfrm>
            <a:off x="216000" y="1872000"/>
            <a:ext cx="4280372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</p:nvPr>
        </p:nvSpPr>
        <p:spPr>
          <a:xfrm>
            <a:off x="4647629" y="1872000"/>
            <a:ext cx="4280372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283E-03EE-4E6F-9BF9-05C776733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4176243031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 (2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6000" y="1872000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7629" y="1872000"/>
            <a:ext cx="4280372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Plaz"/>
          <p:cNvSpPr>
            <a:spLocks noGrp="1"/>
          </p:cNvSpPr>
          <p:nvPr>
            <p:ph type="body" sz="half" idx="3"/>
          </p:nvPr>
        </p:nvSpPr>
        <p:spPr>
          <a:xfrm>
            <a:off x="216000" y="4251628"/>
            <a:ext cx="8712000" cy="222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259A-BD08-4E25-AE99-FA98C5534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</p:spTree>
    <p:extLst>
      <p:ext uri="{BB962C8B-B14F-4D97-AF65-F5344CB8AC3E}">
        <p14:creationId xmlns:p14="http://schemas.microsoft.com/office/powerpoint/2010/main" val="42721752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tags" Target="../tags/tag1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theme" Target="../theme/theme9.xml"/><Relationship Id="rId32" Type="http://schemas.openxmlformats.org/officeDocument/2006/relationships/tags" Target="../tags/tag8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ags" Target="../tags/tag7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C7F6-6530-4CAA-A548-A588415387A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225C0-3D99-404F-B455-F3257B9B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33798-5EF4-4913-862D-E4051CD53BD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3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21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FE268B5-4896-4011-AB2D-F39EE52B7771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8F25573-8EF1-4CEE-BF13-E14C5905C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F8779C4-7AF7-4916-A17B-3369D3EF04FE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A8024EE-8CE3-4F4F-A0F0-CD2250431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5" name="Picture 3" descr="C:\Users\smetcalf\Desktop\Desktop\Desktop\Desktop\Desktop\NewISUEOwordmarks\ISUEO_eps\ISUEO_RedBarNoBleed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97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54050-3399-4CD8-9401-90AB8324DF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09E11-BE61-4ABC-B6D5-76FE6609EF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68FDE-FC21-4DBB-A82D-49938C136CE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2/17/2014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6BC433-9B30-4614-89B1-7ED2F96F714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4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BB997-7668-4567-AF1A-168DDFD7BF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2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ix/0/0,6/25,39/3,8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215900"/>
            <a:ext cx="9140825" cy="1368425"/>
          </a:xfrm>
          <a:prstGeom prst="rect">
            <a:avLst/>
          </a:prstGeom>
          <a:solidFill>
            <a:srgbClr val="A6C0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1" name="Fix/20,99/0,6/3,8/3,8" descr="BASFc_Q_PPT_38db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215900"/>
            <a:ext cx="13684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itelPlaz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215900" y="641350"/>
            <a:ext cx="71278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7173" name="TextPlaz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 bwMode="auto">
          <a:xfrm>
            <a:off x="215900" y="1871663"/>
            <a:ext cx="8712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207375" y="6645275"/>
            <a:ext cx="720725" cy="1508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DE1DCAC1-64A1-428E-97D7-8F3F6538C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ssPlaz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936625" y="6718300"/>
            <a:ext cx="7270750" cy="968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 fontAlgn="auto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umPlaz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215900" y="6645275"/>
            <a:ext cx="720725" cy="1508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12/10/2013</a:t>
            </a:r>
          </a:p>
        </p:txBody>
      </p:sp>
      <p:sp>
        <p:nvSpPr>
          <p:cNvPr id="13" name="DokuPlaz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936625" y="6764338"/>
            <a:ext cx="7270750" cy="9683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</p:sldLayoutIdLst>
  <p:hf hdr="0" dt="0"/>
  <p:txStyles>
    <p:titleStyle>
      <a:lvl1pPr algn="l" rtl="0" eaLnBrk="0" fontAlgn="base" hangingPunct="0">
        <a:spcBef>
          <a:spcPct val="110000"/>
        </a:spcBef>
        <a:spcAft>
          <a:spcPct val="110000"/>
        </a:spcAft>
        <a:defRPr sz="2800" b="1" kern="1200">
          <a:solidFill>
            <a:srgbClr val="000000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110000"/>
        </a:spcBef>
        <a:spcAft>
          <a:spcPct val="11000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110000"/>
        </a:spcBef>
        <a:spcAft>
          <a:spcPct val="110000"/>
        </a:spcAft>
        <a:buClr>
          <a:schemeClr val="accent1"/>
        </a:buClr>
        <a:buFont typeface="Wingdings" pitchFamily="2" charset="2"/>
        <a:buChar char="n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10000"/>
        </a:spcBef>
        <a:spcAft>
          <a:spcPct val="110000"/>
        </a:spcAft>
        <a:buClr>
          <a:schemeClr val="accent1"/>
        </a:buClr>
        <a:buFont typeface="Wingdings" pitchFamily="2" charset="2"/>
        <a:buChar char="n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ct val="110000"/>
        </a:spcBef>
        <a:spcAft>
          <a:spcPct val="11000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ct val="110000"/>
        </a:spcBef>
        <a:spcAft>
          <a:spcPct val="11000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ct val="110000"/>
        </a:spcBef>
        <a:spcAft>
          <a:spcPct val="11000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9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1619" name="Picture 3" descr="OCT5-cotton 27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 dirty="0" smtClean="0">
                <a:solidFill>
                  <a:srgbClr val="FFFF00"/>
                </a:solidFill>
              </a:rPr>
              <a:t>2014: 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Cotton Weed Update 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for 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Alabama Growers</a:t>
            </a:r>
            <a:endParaRPr lang="en-US" altLang="en-US" sz="3000" b="1" dirty="0">
              <a:solidFill>
                <a:srgbClr val="FFFF00"/>
              </a:solidFill>
            </a:endParaRPr>
          </a:p>
        </p:txBody>
      </p:sp>
      <p:sp>
        <p:nvSpPr>
          <p:cNvPr id="111621" name="TextBox 5"/>
          <p:cNvSpPr txBox="1">
            <a:spLocks noChangeArrowheads="1"/>
          </p:cNvSpPr>
          <p:nvPr/>
        </p:nvSpPr>
        <p:spPr bwMode="auto">
          <a:xfrm>
            <a:off x="0" y="5842337"/>
            <a:ext cx="236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</a:rPr>
              <a:t>Stanley Culpepper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</a:rPr>
              <a:t>UGA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</a:rPr>
              <a:t>Tifton Campus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m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4876800" y="2133600"/>
            <a:ext cx="230188" cy="3440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Arial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charset="0"/>
              </a:rPr>
              <a:t>Palmer amaranth seed production allows for rapid field domination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219200" y="5638800"/>
            <a:ext cx="289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chemeClr val="bg1"/>
                </a:solidFill>
                <a:latin typeface="Arial" charset="0"/>
              </a:rPr>
              <a:t>Year 1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791200" y="5638800"/>
            <a:ext cx="289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chemeClr val="bg1"/>
                </a:solidFill>
                <a:latin typeface="Arial" charset="0"/>
              </a:rPr>
              <a:t>Year 3 to 4</a:t>
            </a:r>
          </a:p>
        </p:txBody>
      </p:sp>
    </p:spTree>
    <p:extLst>
      <p:ext uri="{BB962C8B-B14F-4D97-AF65-F5344CB8AC3E}">
        <p14:creationId xmlns:p14="http://schemas.microsoft.com/office/powerpoint/2010/main" val="35613062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Arial" charset="0"/>
              </a:rPr>
              <a:t>Weakness of Pigweeds</a:t>
            </a:r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en-US" altLang="en-US" sz="4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 Emergence depth!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 Seed life longevity?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 Light requirement for emergence.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3493" name="Picture 2" descr="Nov21 0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556125"/>
            <a:ext cx="3048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2" descr="D:\Photo's\2012 PHOTOS\April 26\2012-04-20 April 26 2012\April 26 2012 0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43425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:\IMG_0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457200" y="6019800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Non-treated control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5638800" y="6019800"/>
            <a:ext cx="2667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Hoelon  2X rate</a:t>
            </a:r>
          </a:p>
        </p:txBody>
      </p:sp>
    </p:spTree>
    <p:extLst>
      <p:ext uri="{BB962C8B-B14F-4D97-AF65-F5344CB8AC3E}">
        <p14:creationId xmlns:p14="http://schemas.microsoft.com/office/powerpoint/2010/main" val="1604958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:\IMG_09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457200" y="6019800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Non-treated control</a:t>
            </a: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5638800" y="6019800"/>
            <a:ext cx="26670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PowerFlex  3X rate or Osprey at 3X rate</a:t>
            </a:r>
          </a:p>
        </p:txBody>
      </p:sp>
    </p:spTree>
    <p:extLst>
      <p:ext uri="{BB962C8B-B14F-4D97-AF65-F5344CB8AC3E}">
        <p14:creationId xmlns:p14="http://schemas.microsoft.com/office/powerpoint/2010/main" val="42458229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:\IMG_0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457200" y="6019800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Non-treated control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5638800" y="6019800"/>
            <a:ext cx="2667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Axial XL  2X rate</a:t>
            </a:r>
          </a:p>
        </p:txBody>
      </p:sp>
    </p:spTree>
    <p:extLst>
      <p:ext uri="{BB962C8B-B14F-4D97-AF65-F5344CB8AC3E}">
        <p14:creationId xmlns:p14="http://schemas.microsoft.com/office/powerpoint/2010/main" val="33745739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:\IMG_09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457200" y="6019800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Non-treated control</a:t>
            </a:r>
          </a:p>
        </p:txBody>
      </p:sp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5638800" y="6064250"/>
            <a:ext cx="2667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Was A Future Product</a:t>
            </a:r>
          </a:p>
        </p:txBody>
      </p:sp>
    </p:spTree>
    <p:extLst>
      <p:ext uri="{BB962C8B-B14F-4D97-AF65-F5344CB8AC3E}">
        <p14:creationId xmlns:p14="http://schemas.microsoft.com/office/powerpoint/2010/main" val="1862346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30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indent="-742950" algn="ctr">
              <a:spcBef>
                <a:spcPct val="50000"/>
              </a:spcBef>
              <a:buFontTx/>
              <a:buAutoNum type="arabicPeriod"/>
            </a:pPr>
            <a:r>
              <a:rPr lang="en-US" altLang="en-US" sz="4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BIOLOGY of pest in question</a:t>
            </a:r>
          </a:p>
          <a:p>
            <a:pPr marL="742950" indent="-742950" algn="ctr">
              <a:spcBef>
                <a:spcPct val="50000"/>
              </a:spcBef>
              <a:buFontTx/>
              <a:buAutoNum type="arabicPeriod"/>
            </a:pPr>
            <a:r>
              <a:rPr lang="en-US" altLang="en-US" sz="4000" b="1" dirty="0" smtClean="0">
                <a:solidFill>
                  <a:srgbClr val="FFFFFF"/>
                </a:solidFill>
                <a:latin typeface="Arial" charset="0"/>
              </a:rPr>
              <a:t>Herbicide effectiveness</a:t>
            </a:r>
            <a:endParaRPr lang="en-US" alt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39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0" y="457200"/>
            <a:ext cx="9144000" cy="5318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  <a:latin typeface="Arial" charset="0"/>
              </a:rPr>
              <a:t>Knowledgeable</a:t>
            </a:r>
            <a:endParaRPr lang="en-US" altLang="en-US" sz="40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80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2708" name="Picture 3" descr="D:\Photo's\2012 PHOTOS\May 22-12\2012-05-31 May22-2012\May22-2012 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80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0" y="990600"/>
          <a:ext cx="9144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44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895600" y="3352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48 d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43000" y="3810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34 e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981200" y="3657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39 de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144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 hr before sunrise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962400" y="2819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66 c</a:t>
            </a:r>
          </a:p>
        </p:txBody>
      </p:sp>
      <p:sp>
        <p:nvSpPr>
          <p:cNvPr id="73737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Palmer Control by Liberty System as Influenced by Time of Day. Late-Season in </a:t>
            </a:r>
            <a:r>
              <a:rPr lang="en-US" altLang="en-US" sz="2800" b="1" u="sng">
                <a:solidFill>
                  <a:srgbClr val="FFFF00"/>
                </a:solidFill>
                <a:latin typeface="Arial" charset="0"/>
              </a:rPr>
              <a:t>GA, LA, MS, NC, TN.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1905000" y="6096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</a:rPr>
              <a:t>Time of Day Liberty was Applied</a:t>
            </a:r>
          </a:p>
        </p:txBody>
      </p:sp>
      <p:sp>
        <p:nvSpPr>
          <p:cNvPr id="73739" name="Text Box 16"/>
          <p:cNvSpPr txBox="1">
            <a:spLocks noChangeArrowheads="1"/>
          </p:cNvSpPr>
          <p:nvPr/>
        </p:nvSpPr>
        <p:spPr bwMode="auto">
          <a:xfrm>
            <a:off x="0" y="3124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%</a:t>
            </a:r>
          </a:p>
        </p:txBody>
      </p:sp>
      <p:sp>
        <p:nvSpPr>
          <p:cNvPr id="73740" name="Text Box 5"/>
          <p:cNvSpPr txBox="1">
            <a:spLocks noChangeArrowheads="1"/>
          </p:cNvSpPr>
          <p:nvPr/>
        </p:nvSpPr>
        <p:spPr bwMode="auto">
          <a:xfrm>
            <a:off x="7010400" y="1965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93 a</a:t>
            </a:r>
          </a:p>
        </p:txBody>
      </p:sp>
      <p:sp>
        <p:nvSpPr>
          <p:cNvPr id="73741" name="Text Box 5"/>
          <p:cNvSpPr txBox="1">
            <a:spLocks noChangeArrowheads="1"/>
          </p:cNvSpPr>
          <p:nvPr/>
        </p:nvSpPr>
        <p:spPr bwMode="auto">
          <a:xfrm>
            <a:off x="5943600" y="20415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90 ab</a:t>
            </a:r>
          </a:p>
        </p:txBody>
      </p:sp>
      <p:sp>
        <p:nvSpPr>
          <p:cNvPr id="73742" name="Text Box 5"/>
          <p:cNvSpPr txBox="1">
            <a:spLocks noChangeArrowheads="1"/>
          </p:cNvSpPr>
          <p:nvPr/>
        </p:nvSpPr>
        <p:spPr bwMode="auto">
          <a:xfrm>
            <a:off x="5029200" y="22701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82 b</a:t>
            </a:r>
          </a:p>
        </p:txBody>
      </p:sp>
      <p:sp>
        <p:nvSpPr>
          <p:cNvPr id="73743" name="Text Box 5"/>
          <p:cNvSpPr txBox="1">
            <a:spLocks noChangeArrowheads="1"/>
          </p:cNvSpPr>
          <p:nvPr/>
        </p:nvSpPr>
        <p:spPr bwMode="auto">
          <a:xfrm>
            <a:off x="8001000" y="1965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93 a</a:t>
            </a:r>
          </a:p>
        </p:txBody>
      </p:sp>
      <p:sp>
        <p:nvSpPr>
          <p:cNvPr id="73744" name="Text Box 7"/>
          <p:cNvSpPr txBox="1">
            <a:spLocks noChangeArrowheads="1"/>
          </p:cNvSpPr>
          <p:nvPr/>
        </p:nvSpPr>
        <p:spPr bwMode="auto">
          <a:xfrm>
            <a:off x="19050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1/2 hr before sunrise</a:t>
            </a:r>
          </a:p>
        </p:txBody>
      </p:sp>
      <p:sp>
        <p:nvSpPr>
          <p:cNvPr id="73745" name="Text Box 7"/>
          <p:cNvSpPr txBox="1">
            <a:spLocks noChangeArrowheads="1"/>
          </p:cNvSpPr>
          <p:nvPr/>
        </p:nvSpPr>
        <p:spPr bwMode="auto">
          <a:xfrm>
            <a:off x="49530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 hr after sunrise</a:t>
            </a:r>
          </a:p>
        </p:txBody>
      </p:sp>
      <p:sp>
        <p:nvSpPr>
          <p:cNvPr id="73746" name="Text Box 7"/>
          <p:cNvSpPr txBox="1">
            <a:spLocks noChangeArrowheads="1"/>
          </p:cNvSpPr>
          <p:nvPr/>
        </p:nvSpPr>
        <p:spPr bwMode="auto">
          <a:xfrm>
            <a:off x="59436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2 hr after sunrise</a:t>
            </a:r>
          </a:p>
        </p:txBody>
      </p:sp>
      <p:sp>
        <p:nvSpPr>
          <p:cNvPr id="73747" name="Text Box 7"/>
          <p:cNvSpPr txBox="1">
            <a:spLocks noChangeArrowheads="1"/>
          </p:cNvSpPr>
          <p:nvPr/>
        </p:nvSpPr>
        <p:spPr bwMode="auto">
          <a:xfrm>
            <a:off x="68580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4 hr after sunrise</a:t>
            </a:r>
          </a:p>
        </p:txBody>
      </p:sp>
      <p:sp>
        <p:nvSpPr>
          <p:cNvPr id="73748" name="Text Box 7"/>
          <p:cNvSpPr txBox="1">
            <a:spLocks noChangeArrowheads="1"/>
          </p:cNvSpPr>
          <p:nvPr/>
        </p:nvSpPr>
        <p:spPr bwMode="auto">
          <a:xfrm>
            <a:off x="79248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6 hr after sunrise</a:t>
            </a:r>
          </a:p>
        </p:txBody>
      </p:sp>
      <p:sp>
        <p:nvSpPr>
          <p:cNvPr id="73749" name="Text Box 7"/>
          <p:cNvSpPr txBox="1">
            <a:spLocks noChangeArrowheads="1"/>
          </p:cNvSpPr>
          <p:nvPr/>
        </p:nvSpPr>
        <p:spPr bwMode="auto">
          <a:xfrm>
            <a:off x="2895600" y="49530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sunrise</a:t>
            </a:r>
          </a:p>
        </p:txBody>
      </p:sp>
      <p:sp>
        <p:nvSpPr>
          <p:cNvPr id="73750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1/2 hr after sunrise</a:t>
            </a:r>
          </a:p>
        </p:txBody>
      </p:sp>
      <p:sp>
        <p:nvSpPr>
          <p:cNvPr id="73751" name="Text Box 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FFCC"/>
                </a:solidFill>
                <a:latin typeface="Arial" charset="0"/>
              </a:rPr>
              <a:t>*Liberty POST 1 (5” Palmer), Liberty POST 2 (15 d later), Diuron + MSMA layby</a:t>
            </a:r>
          </a:p>
        </p:txBody>
      </p:sp>
    </p:spTree>
    <p:extLst>
      <p:ext uri="{BB962C8B-B14F-4D97-AF65-F5344CB8AC3E}">
        <p14:creationId xmlns:p14="http://schemas.microsoft.com/office/powerpoint/2010/main" val="1004181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74756" name="Picture 2" descr="D:\Photo's\2012 PHOTOS\July31-12\2012-07-05 july31-2012\july31-2012 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7938"/>
            <a:ext cx="91535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79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itchFamily="34" charset="0"/>
              </a:rPr>
              <a:t>Liberty Application Time of Day; Morning Application; GA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10200" y="4191000"/>
            <a:ext cx="129540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9" name="TextBox 4"/>
          <p:cNvSpPr txBox="1">
            <a:spLocks noChangeArrowheads="1"/>
          </p:cNvSpPr>
          <p:nvPr/>
        </p:nvSpPr>
        <p:spPr bwMode="auto">
          <a:xfrm>
            <a:off x="6883400" y="6386513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2 hr or after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5600" y="6248400"/>
            <a:ext cx="15240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327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671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800" b="1">
                <a:solidFill>
                  <a:srgbClr val="FFFF00"/>
                </a:solidFill>
              </a:rPr>
              <a:t>We Getting Better!!!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38200" y="57292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2010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562600" y="57292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2012</a:t>
            </a:r>
          </a:p>
        </p:txBody>
      </p:sp>
      <p:pic>
        <p:nvPicPr>
          <p:cNvPr id="55301" name="Picture 2" descr="D:\Photo's\2012 PHOTOS\Sept 10\2012-09-05 sept\sept 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41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sept1 05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6482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0" y="6477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*Conditions first six wk after planting drier during 2012 than 2010.</a:t>
            </a:r>
          </a:p>
        </p:txBody>
      </p:sp>
    </p:spTree>
    <p:extLst>
      <p:ext uri="{BB962C8B-B14F-4D97-AF65-F5344CB8AC3E}">
        <p14:creationId xmlns:p14="http://schemas.microsoft.com/office/powerpoint/2010/main" val="40601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5779" name="Object 3"/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0" y="990600"/>
          <a:ext cx="9144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4" imgW="6096090" imgH="4067280" progId="MSGraph.Chart.8">
                  <p:embed followColorScheme="full"/>
                </p:oleObj>
              </mc:Choice>
              <mc:Fallback>
                <p:oleObj name="Chart" r:id="rId4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44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895600" y="17367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99 a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99 a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057400" y="1752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99 a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144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6 hr before sunset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962400" y="1752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99 a</a:t>
            </a:r>
          </a:p>
        </p:txBody>
      </p:sp>
      <p:sp>
        <p:nvSpPr>
          <p:cNvPr id="75785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" charset="0"/>
              </a:rPr>
              <a:t>Palmer Control by Liberty as Influenced by Time of Day. Late-Season in </a:t>
            </a:r>
            <a:r>
              <a:rPr lang="en-US" altLang="en-US" b="1" u="sng">
                <a:solidFill>
                  <a:srgbClr val="FFFF00"/>
                </a:solidFill>
                <a:latin typeface="Arial" charset="0"/>
              </a:rPr>
              <a:t>GA and NC</a:t>
            </a:r>
            <a:r>
              <a:rPr lang="en-US" altLang="en-US" b="1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75786" name="Text Box 14"/>
          <p:cNvSpPr txBox="1">
            <a:spLocks noChangeArrowheads="1"/>
          </p:cNvSpPr>
          <p:nvPr/>
        </p:nvSpPr>
        <p:spPr bwMode="auto">
          <a:xfrm>
            <a:off x="1905000" y="6096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</a:rPr>
              <a:t>Time of Day Liberty was Applied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0" y="3124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%</a:t>
            </a:r>
          </a:p>
        </p:txBody>
      </p:sp>
      <p:sp>
        <p:nvSpPr>
          <p:cNvPr id="75788" name="Text Box 5"/>
          <p:cNvSpPr txBox="1">
            <a:spLocks noChangeArrowheads="1"/>
          </p:cNvSpPr>
          <p:nvPr/>
        </p:nvSpPr>
        <p:spPr bwMode="auto">
          <a:xfrm>
            <a:off x="6934200" y="26670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 69 c</a:t>
            </a:r>
          </a:p>
        </p:txBody>
      </p:sp>
      <p:sp>
        <p:nvSpPr>
          <p:cNvPr id="75789" name="Text Box 5"/>
          <p:cNvSpPr txBox="1">
            <a:spLocks noChangeArrowheads="1"/>
          </p:cNvSpPr>
          <p:nvPr/>
        </p:nvSpPr>
        <p:spPr bwMode="auto">
          <a:xfrm>
            <a:off x="5943600" y="20415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91 b</a:t>
            </a:r>
          </a:p>
        </p:txBody>
      </p:sp>
      <p:sp>
        <p:nvSpPr>
          <p:cNvPr id="75790" name="Text Box 5"/>
          <p:cNvSpPr txBox="1">
            <a:spLocks noChangeArrowheads="1"/>
          </p:cNvSpPr>
          <p:nvPr/>
        </p:nvSpPr>
        <p:spPr bwMode="auto">
          <a:xfrm>
            <a:off x="5029200" y="1752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97 a</a:t>
            </a:r>
          </a:p>
        </p:txBody>
      </p:sp>
      <p:sp>
        <p:nvSpPr>
          <p:cNvPr id="75791" name="Text Box 5"/>
          <p:cNvSpPr txBox="1">
            <a:spLocks noChangeArrowheads="1"/>
          </p:cNvSpPr>
          <p:nvPr/>
        </p:nvSpPr>
        <p:spPr bwMode="auto">
          <a:xfrm>
            <a:off x="8001000" y="28797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64 c</a:t>
            </a:r>
          </a:p>
        </p:txBody>
      </p:sp>
      <p:sp>
        <p:nvSpPr>
          <p:cNvPr id="75792" name="Text Box 7"/>
          <p:cNvSpPr txBox="1">
            <a:spLocks noChangeArrowheads="1"/>
          </p:cNvSpPr>
          <p:nvPr/>
        </p:nvSpPr>
        <p:spPr bwMode="auto">
          <a:xfrm>
            <a:off x="19050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4 hr before sunset</a:t>
            </a:r>
          </a:p>
        </p:txBody>
      </p:sp>
      <p:sp>
        <p:nvSpPr>
          <p:cNvPr id="75793" name="Text Box 7"/>
          <p:cNvSpPr txBox="1">
            <a:spLocks noChangeArrowheads="1"/>
          </p:cNvSpPr>
          <p:nvPr/>
        </p:nvSpPr>
        <p:spPr bwMode="auto">
          <a:xfrm>
            <a:off x="49530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1/2 hr before sunset</a:t>
            </a:r>
          </a:p>
        </p:txBody>
      </p:sp>
      <p:sp>
        <p:nvSpPr>
          <p:cNvPr id="75794" name="Text Box 7"/>
          <p:cNvSpPr txBox="1">
            <a:spLocks noChangeArrowheads="1"/>
          </p:cNvSpPr>
          <p:nvPr/>
        </p:nvSpPr>
        <p:spPr bwMode="auto">
          <a:xfrm>
            <a:off x="5943600" y="49530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sunset</a:t>
            </a:r>
          </a:p>
        </p:txBody>
      </p:sp>
      <p:sp>
        <p:nvSpPr>
          <p:cNvPr id="75795" name="Text Box 7"/>
          <p:cNvSpPr txBox="1">
            <a:spLocks noChangeArrowheads="1"/>
          </p:cNvSpPr>
          <p:nvPr/>
        </p:nvSpPr>
        <p:spPr bwMode="auto">
          <a:xfrm>
            <a:off x="68580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1/2 hr after sunset</a:t>
            </a:r>
          </a:p>
        </p:txBody>
      </p:sp>
      <p:sp>
        <p:nvSpPr>
          <p:cNvPr id="75796" name="Text Box 7"/>
          <p:cNvSpPr txBox="1">
            <a:spLocks noChangeArrowheads="1"/>
          </p:cNvSpPr>
          <p:nvPr/>
        </p:nvSpPr>
        <p:spPr bwMode="auto">
          <a:xfrm>
            <a:off x="79248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 hr after sunset</a:t>
            </a:r>
          </a:p>
        </p:txBody>
      </p:sp>
      <p:sp>
        <p:nvSpPr>
          <p:cNvPr id="75797" name="Text Box 7"/>
          <p:cNvSpPr txBox="1">
            <a:spLocks noChangeArrowheads="1"/>
          </p:cNvSpPr>
          <p:nvPr/>
        </p:nvSpPr>
        <p:spPr bwMode="auto">
          <a:xfrm>
            <a:off x="28956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2 hr before sunset</a:t>
            </a:r>
          </a:p>
        </p:txBody>
      </p:sp>
      <p:sp>
        <p:nvSpPr>
          <p:cNvPr id="75798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1 hr before sunset</a:t>
            </a:r>
          </a:p>
        </p:txBody>
      </p:sp>
      <p:sp>
        <p:nvSpPr>
          <p:cNvPr id="75799" name="Text Box 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FFCC"/>
                </a:solidFill>
                <a:latin typeface="Arial" charset="0"/>
              </a:rPr>
              <a:t>*Liberty POST 1 (5” Palmer), Liberty POST 2 (18 d later), Diuron + MSMA layby</a:t>
            </a:r>
          </a:p>
        </p:txBody>
      </p:sp>
    </p:spTree>
    <p:extLst>
      <p:ext uri="{BB962C8B-B14F-4D97-AF65-F5344CB8AC3E}">
        <p14:creationId xmlns:p14="http://schemas.microsoft.com/office/powerpoint/2010/main" val="1079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jan2009 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/>
          <a:lstStyle/>
          <a:p>
            <a:r>
              <a:rPr lang="en-US" altLang="en-US" sz="4000" smtClean="0">
                <a:solidFill>
                  <a:schemeClr val="bg1"/>
                </a:solidFill>
              </a:rPr>
              <a:t>Time of Day Influence on 2,4-D</a:t>
            </a:r>
          </a:p>
        </p:txBody>
      </p:sp>
    </p:spTree>
    <p:extLst>
      <p:ext uri="{BB962C8B-B14F-4D97-AF65-F5344CB8AC3E}">
        <p14:creationId xmlns:p14="http://schemas.microsoft.com/office/powerpoint/2010/main" val="3844130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152400" y="1143000"/>
            <a:ext cx="899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7827" name="Object 3"/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0" y="838200"/>
          <a:ext cx="9144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144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257800" y="1828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93 a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447800" y="3657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32 b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429000" y="3505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39 b</a:t>
            </a: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7467600" y="1981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89 a</a:t>
            </a:r>
          </a:p>
        </p:txBody>
      </p:sp>
      <p:sp>
        <p:nvSpPr>
          <p:cNvPr id="77832" name="Text Box 2"/>
          <p:cNvSpPr txBox="1">
            <a:spLocks noChangeArrowheads="1"/>
          </p:cNvSpPr>
          <p:nvPr/>
        </p:nvSpPr>
        <p:spPr bwMode="auto">
          <a:xfrm>
            <a:off x="0" y="4445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" charset="0"/>
              </a:rPr>
              <a:t>Palmer Control by RU + 2,4-D Systems.                 Macon County, 2011 and 2012.</a:t>
            </a:r>
            <a:endParaRPr lang="en-US" altLang="en-US" b="1" u="sng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7833" name="Text Box 14"/>
          <p:cNvSpPr txBox="1">
            <a:spLocks noChangeArrowheads="1"/>
          </p:cNvSpPr>
          <p:nvPr/>
        </p:nvSpPr>
        <p:spPr bwMode="auto">
          <a:xfrm>
            <a:off x="1905000" y="5791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</a:rPr>
              <a:t>Time of Day RU + 2,4-D Applied </a:t>
            </a:r>
          </a:p>
        </p:txBody>
      </p:sp>
      <p:sp>
        <p:nvSpPr>
          <p:cNvPr id="77834" name="Text Box 16"/>
          <p:cNvSpPr txBox="1">
            <a:spLocks noChangeArrowheads="1"/>
          </p:cNvSpPr>
          <p:nvPr/>
        </p:nvSpPr>
        <p:spPr bwMode="auto">
          <a:xfrm>
            <a:off x="0" y="3124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charset="0"/>
              </a:rPr>
              <a:t>%</a:t>
            </a:r>
          </a:p>
        </p:txBody>
      </p:sp>
      <p:sp>
        <p:nvSpPr>
          <p:cNvPr id="77835" name="Text Box 7"/>
          <p:cNvSpPr txBox="1">
            <a:spLocks noChangeArrowheads="1"/>
          </p:cNvSpPr>
          <p:nvPr/>
        </p:nvSpPr>
        <p:spPr bwMode="auto">
          <a:xfrm>
            <a:off x="7467600" y="4997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Arial" charset="0"/>
              </a:rPr>
              <a:t>7 PM</a:t>
            </a:r>
          </a:p>
        </p:txBody>
      </p:sp>
      <p:sp>
        <p:nvSpPr>
          <p:cNvPr id="77836" name="Text Box 9"/>
          <p:cNvSpPr txBox="1">
            <a:spLocks noChangeArrowheads="1"/>
          </p:cNvSpPr>
          <p:nvPr/>
        </p:nvSpPr>
        <p:spPr bwMode="auto">
          <a:xfrm>
            <a:off x="0" y="6553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FFCC"/>
                </a:solidFill>
                <a:latin typeface="Arial" charset="0"/>
              </a:rPr>
              <a:t>POST 1 (5-8” Palmer), POST 2 (15 d later), Diuron + MSMA layby</a:t>
            </a:r>
          </a:p>
        </p:txBody>
      </p:sp>
      <p:sp>
        <p:nvSpPr>
          <p:cNvPr id="77837" name="Text Box 7"/>
          <p:cNvSpPr txBox="1">
            <a:spLocks noChangeArrowheads="1"/>
          </p:cNvSpPr>
          <p:nvPr/>
        </p:nvSpPr>
        <p:spPr bwMode="auto">
          <a:xfrm>
            <a:off x="5410200" y="5029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Arial" charset="0"/>
              </a:rPr>
              <a:t>1 PM</a:t>
            </a:r>
          </a:p>
        </p:txBody>
      </p:sp>
      <p:sp>
        <p:nvSpPr>
          <p:cNvPr id="77838" name="Text Box 7"/>
          <p:cNvSpPr txBox="1">
            <a:spLocks noChangeArrowheads="1"/>
          </p:cNvSpPr>
          <p:nvPr/>
        </p:nvSpPr>
        <p:spPr bwMode="auto">
          <a:xfrm>
            <a:off x="3352800" y="5029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Arial" charset="0"/>
              </a:rPr>
              <a:t>7 AM</a:t>
            </a:r>
          </a:p>
        </p:txBody>
      </p:sp>
      <p:sp>
        <p:nvSpPr>
          <p:cNvPr id="77839" name="Text Box 7"/>
          <p:cNvSpPr txBox="1">
            <a:spLocks noChangeArrowheads="1"/>
          </p:cNvSpPr>
          <p:nvPr/>
        </p:nvSpPr>
        <p:spPr bwMode="auto">
          <a:xfrm>
            <a:off x="1447800" y="5029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Arial" charset="0"/>
              </a:rPr>
              <a:t>1 AM</a:t>
            </a:r>
          </a:p>
        </p:txBody>
      </p:sp>
    </p:spTree>
    <p:extLst>
      <p:ext uri="{BB962C8B-B14F-4D97-AF65-F5344CB8AC3E}">
        <p14:creationId xmlns:p14="http://schemas.microsoft.com/office/powerpoint/2010/main" val="1944906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5"/>
          <p:cNvSpPr txBox="1">
            <a:spLocks noChangeArrowheads="1"/>
          </p:cNvSpPr>
          <p:nvPr/>
        </p:nvSpPr>
        <p:spPr bwMode="auto">
          <a:xfrm>
            <a:off x="768350" y="5765800"/>
            <a:ext cx="3422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2,4-D w/ glyphosate fb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2,4-D w/ glyphosate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7 AM</a:t>
            </a:r>
          </a:p>
        </p:txBody>
      </p:sp>
      <p:sp>
        <p:nvSpPr>
          <p:cNvPr id="78851" name="TextBox 7"/>
          <p:cNvSpPr txBox="1">
            <a:spLocks noChangeArrowheads="1"/>
          </p:cNvSpPr>
          <p:nvPr/>
        </p:nvSpPr>
        <p:spPr bwMode="auto">
          <a:xfrm>
            <a:off x="4953000" y="5765800"/>
            <a:ext cx="3422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2,4-D w/ glyphosate fb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2,4-D w/ glyphosate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1 PM</a:t>
            </a:r>
          </a:p>
        </p:txBody>
      </p:sp>
      <p:pic>
        <p:nvPicPr>
          <p:cNvPr id="78852" name="Picture 2" descr="G:\dcim\Camera\2012-08-03_13-47-49_1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773113"/>
            <a:ext cx="2814637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3" descr="G:\dcim\Camera\2012-08-03_13-48-53_7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63" y="723900"/>
            <a:ext cx="28416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2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" charset="0"/>
              </a:rPr>
              <a:t>GR Palmer Control</a:t>
            </a:r>
            <a:endParaRPr lang="en-US" altLang="en-US" b="1" u="sng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224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0" y="1219200"/>
            <a:ext cx="899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9875" name="Object 3"/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0" y="914400"/>
          <a:ext cx="9144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419600" y="2133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89 a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95400" y="2590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74 b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895600" y="2590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72 b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219200" y="4953000"/>
            <a:ext cx="914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Arial" charset="0"/>
              </a:rPr>
              <a:t>5 AM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90 a</a:t>
            </a:r>
          </a:p>
        </p:txBody>
      </p:sp>
      <p:sp>
        <p:nvSpPr>
          <p:cNvPr id="79881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Palmer Control by </a:t>
            </a:r>
            <a:r>
              <a:rPr lang="en-US" altLang="en-US" sz="2800" b="1" u="sng">
                <a:solidFill>
                  <a:srgbClr val="FFFF00"/>
                </a:solidFill>
                <a:latin typeface="Arial" charset="0"/>
              </a:rPr>
              <a:t>Dicamba Mixes</a:t>
            </a: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 as Influenced by Time of Day.  Macon 2013.  20 DAT.</a:t>
            </a:r>
            <a:endParaRPr lang="en-US" altLang="en-US" sz="2800" b="1" u="sng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1905000" y="5715000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charset="0"/>
              </a:rPr>
              <a:t>Time of Day RU + Clarity Applied</a:t>
            </a:r>
          </a:p>
        </p:txBody>
      </p:sp>
      <p:sp>
        <p:nvSpPr>
          <p:cNvPr id="79883" name="Text Box 16"/>
          <p:cNvSpPr txBox="1">
            <a:spLocks noChangeArrowheads="1"/>
          </p:cNvSpPr>
          <p:nvPr/>
        </p:nvSpPr>
        <p:spPr bwMode="auto">
          <a:xfrm>
            <a:off x="0" y="3124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%</a:t>
            </a:r>
          </a:p>
        </p:txBody>
      </p:sp>
      <p:sp>
        <p:nvSpPr>
          <p:cNvPr id="79884" name="Text Box 5"/>
          <p:cNvSpPr txBox="1">
            <a:spLocks noChangeArrowheads="1"/>
          </p:cNvSpPr>
          <p:nvPr/>
        </p:nvSpPr>
        <p:spPr bwMode="auto">
          <a:xfrm>
            <a:off x="7696200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93 a</a:t>
            </a:r>
          </a:p>
        </p:txBody>
      </p:sp>
      <p:sp>
        <p:nvSpPr>
          <p:cNvPr id="79885" name="Text Box 7"/>
          <p:cNvSpPr txBox="1">
            <a:spLocks noChangeArrowheads="1"/>
          </p:cNvSpPr>
          <p:nvPr/>
        </p:nvSpPr>
        <p:spPr bwMode="auto">
          <a:xfrm>
            <a:off x="2667000" y="4953000"/>
            <a:ext cx="1219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Arial" charset="0"/>
              </a:rPr>
              <a:t>6:30 AM</a:t>
            </a:r>
          </a:p>
        </p:txBody>
      </p:sp>
      <p:sp>
        <p:nvSpPr>
          <p:cNvPr id="79886" name="Text Box 7"/>
          <p:cNvSpPr txBox="1">
            <a:spLocks noChangeArrowheads="1"/>
          </p:cNvSpPr>
          <p:nvPr/>
        </p:nvSpPr>
        <p:spPr bwMode="auto">
          <a:xfrm>
            <a:off x="7543800" y="4937125"/>
            <a:ext cx="1066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Arial" charset="0"/>
              </a:rPr>
              <a:t>11 AM</a:t>
            </a:r>
          </a:p>
        </p:txBody>
      </p:sp>
      <p:sp>
        <p:nvSpPr>
          <p:cNvPr id="79887" name="Text Box 7"/>
          <p:cNvSpPr txBox="1">
            <a:spLocks noChangeArrowheads="1"/>
          </p:cNvSpPr>
          <p:nvPr/>
        </p:nvSpPr>
        <p:spPr bwMode="auto">
          <a:xfrm>
            <a:off x="4419600" y="4953000"/>
            <a:ext cx="914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Arial" charset="0"/>
              </a:rPr>
              <a:t>8 AM</a:t>
            </a:r>
          </a:p>
        </p:txBody>
      </p:sp>
      <p:sp>
        <p:nvSpPr>
          <p:cNvPr id="79888" name="Text Box 7"/>
          <p:cNvSpPr txBox="1">
            <a:spLocks noChangeArrowheads="1"/>
          </p:cNvSpPr>
          <p:nvPr/>
        </p:nvSpPr>
        <p:spPr bwMode="auto">
          <a:xfrm>
            <a:off x="5867400" y="4953000"/>
            <a:ext cx="1219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Arial" charset="0"/>
              </a:rPr>
              <a:t>9:30 AM</a:t>
            </a:r>
          </a:p>
        </p:txBody>
      </p:sp>
      <p:sp>
        <p:nvSpPr>
          <p:cNvPr id="79889" name="Text Box 9"/>
          <p:cNvSpPr txBox="1">
            <a:spLocks noChangeArrowheads="1"/>
          </p:cNvSpPr>
          <p:nvPr/>
        </p:nvSpPr>
        <p:spPr bwMode="auto">
          <a:xfrm>
            <a:off x="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Palmer: 4 to 7 inch</a:t>
            </a:r>
          </a:p>
        </p:txBody>
      </p:sp>
    </p:spTree>
    <p:extLst>
      <p:ext uri="{BB962C8B-B14F-4D97-AF65-F5344CB8AC3E}">
        <p14:creationId xmlns:p14="http://schemas.microsoft.com/office/powerpoint/2010/main" val="3301333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D:\Photo's\2013 PHOTOS\June 17\104___06\IMG_1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933450"/>
            <a:ext cx="3895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Box 7"/>
          <p:cNvSpPr txBox="1">
            <a:spLocks noChangeArrowheads="1"/>
          </p:cNvSpPr>
          <p:nvPr/>
        </p:nvSpPr>
        <p:spPr bwMode="auto">
          <a:xfrm>
            <a:off x="1485900" y="6324600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6:30 AM</a:t>
            </a:r>
          </a:p>
        </p:txBody>
      </p:sp>
      <p:sp>
        <p:nvSpPr>
          <p:cNvPr id="80900" name="TextBox 4"/>
          <p:cNvSpPr txBox="1">
            <a:spLocks noChangeArrowheads="1"/>
          </p:cNvSpPr>
          <p:nvPr/>
        </p:nvSpPr>
        <p:spPr bwMode="auto">
          <a:xfrm>
            <a:off x="0" y="152400"/>
            <a:ext cx="892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Calibri" pitchFamily="34" charset="0"/>
              </a:rPr>
              <a:t>Roundup + Clarity</a:t>
            </a:r>
          </a:p>
        </p:txBody>
      </p:sp>
      <p:pic>
        <p:nvPicPr>
          <p:cNvPr id="80901" name="Picture 2" descr="D:\Photo's\2013 PHOTOS\June 17\104___06\IMG_1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638" y="933450"/>
            <a:ext cx="410686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5970588" y="6356350"/>
            <a:ext cx="1592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8:00 AM</a:t>
            </a:r>
          </a:p>
        </p:txBody>
      </p:sp>
    </p:spTree>
    <p:extLst>
      <p:ext uri="{BB962C8B-B14F-4D97-AF65-F5344CB8AC3E}">
        <p14:creationId xmlns:p14="http://schemas.microsoft.com/office/powerpoint/2010/main" val="15228954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Photo's\2013 PHOTOS\2013 Pictures Taken By SC\June 17\104___06\IMG_1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281113"/>
            <a:ext cx="4081462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D:\Photo's\2013 PHOTOS\2013 Pictures Taken By SC\June 17\104___06\IMG_1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1281113"/>
            <a:ext cx="4116387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1397000" y="5865813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8 AM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>
            <a:off x="6096000" y="5846763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11 AM</a:t>
            </a:r>
          </a:p>
        </p:txBody>
      </p:sp>
      <p:sp>
        <p:nvSpPr>
          <p:cNvPr id="81926" name="TextBox 4"/>
          <p:cNvSpPr txBox="1">
            <a:spLocks noChangeArrowheads="1"/>
          </p:cNvSpPr>
          <p:nvPr/>
        </p:nvSpPr>
        <p:spPr bwMode="auto">
          <a:xfrm>
            <a:off x="0" y="152400"/>
            <a:ext cx="892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Calibri" pitchFamily="34" charset="0"/>
              </a:rPr>
              <a:t>Roundup WeatherMax</a:t>
            </a:r>
          </a:p>
        </p:txBody>
      </p:sp>
    </p:spTree>
    <p:extLst>
      <p:ext uri="{BB962C8B-B14F-4D97-AF65-F5344CB8AC3E}">
        <p14:creationId xmlns:p14="http://schemas.microsoft.com/office/powerpoint/2010/main" val="20081204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:\Photo's\2013 PHOTOS\2013 Pictures Taken By SC\June 17\104___06\IMG_1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281113"/>
            <a:ext cx="4081462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D:\Photo's\2013 PHOTOS\2013 Pictures Taken By SC\June 17\104___06\IMG_1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1281113"/>
            <a:ext cx="4116387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5"/>
          <p:cNvSpPr txBox="1">
            <a:spLocks noChangeArrowheads="1"/>
          </p:cNvSpPr>
          <p:nvPr/>
        </p:nvSpPr>
        <p:spPr bwMode="auto">
          <a:xfrm>
            <a:off x="1397000" y="5865813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8 AM</a:t>
            </a:r>
          </a:p>
        </p:txBody>
      </p:sp>
      <p:sp>
        <p:nvSpPr>
          <p:cNvPr id="82949" name="TextBox 6"/>
          <p:cNvSpPr txBox="1">
            <a:spLocks noChangeArrowheads="1"/>
          </p:cNvSpPr>
          <p:nvPr/>
        </p:nvSpPr>
        <p:spPr bwMode="auto">
          <a:xfrm>
            <a:off x="6096000" y="5846763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11 AM</a:t>
            </a:r>
          </a:p>
        </p:txBody>
      </p:sp>
      <p:sp>
        <p:nvSpPr>
          <p:cNvPr id="82950" name="TextBox 4"/>
          <p:cNvSpPr txBox="1">
            <a:spLocks noChangeArrowheads="1"/>
          </p:cNvSpPr>
          <p:nvPr/>
        </p:nvSpPr>
        <p:spPr bwMode="auto">
          <a:xfrm>
            <a:off x="0" y="152400"/>
            <a:ext cx="892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Calibri" pitchFamily="34" charset="0"/>
              </a:rPr>
              <a:t>Roundup WeatherMax</a:t>
            </a:r>
          </a:p>
        </p:txBody>
      </p:sp>
      <p:sp>
        <p:nvSpPr>
          <p:cNvPr id="82951" name="Rectangle 11"/>
          <p:cNvSpPr>
            <a:spLocks noChangeArrowheads="1"/>
          </p:cNvSpPr>
          <p:nvPr/>
        </p:nvSpPr>
        <p:spPr bwMode="auto">
          <a:xfrm>
            <a:off x="609600" y="1600200"/>
            <a:ext cx="8153400" cy="1219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chemeClr val="tx2"/>
                </a:solidFill>
                <a:latin typeface="Arial" charset="0"/>
              </a:rPr>
              <a:t>HIGHLY RESISTANT POPULATION</a:t>
            </a:r>
          </a:p>
        </p:txBody>
      </p:sp>
    </p:spTree>
    <p:extLst>
      <p:ext uri="{BB962C8B-B14F-4D97-AF65-F5344CB8AC3E}">
        <p14:creationId xmlns:p14="http://schemas.microsoft.com/office/powerpoint/2010/main" val="3581540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" y="0"/>
            <a:ext cx="89154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Warrant</a:t>
            </a:r>
            <a:r>
              <a:rPr lang="en-US" altLang="en-US" sz="3600" b="1">
                <a:solidFill>
                  <a:srgbClr val="FFFF00"/>
                </a:solidFill>
              </a:rPr>
              <a:t> vs Dual Magnum</a:t>
            </a:r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" y="1676400"/>
            <a:ext cx="45720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100" b="1">
                <a:solidFill>
                  <a:schemeClr val="bg1"/>
                </a:solidFill>
              </a:rPr>
              <a:t>Warrant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700" b="1">
                <a:solidFill>
                  <a:schemeClr val="bg1"/>
                </a:solidFill>
              </a:rPr>
              <a:t>1.  PRE use on cotton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700" b="1">
                <a:solidFill>
                  <a:schemeClr val="bg1"/>
                </a:solidFill>
              </a:rPr>
              <a:t>2.  Better in dry conditions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700" b="1">
                <a:solidFill>
                  <a:schemeClr val="bg1"/>
                </a:solidFill>
              </a:rPr>
              <a:t>3.  Variable injury POST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700" b="1">
              <a:solidFill>
                <a:schemeClr val="bg1"/>
              </a:solidFill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4800600" y="1676400"/>
            <a:ext cx="44958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100" b="1">
                <a:solidFill>
                  <a:srgbClr val="FFFF00"/>
                </a:solidFill>
              </a:rPr>
              <a:t>Dual Magnum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700" b="1">
                <a:solidFill>
                  <a:srgbClr val="FFFF00"/>
                </a:solidFill>
              </a:rPr>
              <a:t>1.  No PRE use on cotton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700" b="1">
                <a:solidFill>
                  <a:srgbClr val="FFFF00"/>
                </a:solidFill>
              </a:rPr>
              <a:t>2.  Better with moisture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700" b="1">
                <a:solidFill>
                  <a:srgbClr val="FFFF00"/>
                </a:solidFill>
              </a:rPr>
              <a:t>3. Consistent injury POST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7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29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FF00"/>
                </a:solidFill>
              </a:rPr>
              <a:t>Palmer control from Warrant and Dual Magnum as impacted by moisture.  2012.</a:t>
            </a:r>
          </a:p>
        </p:txBody>
      </p:sp>
      <p:graphicFrame>
        <p:nvGraphicFramePr>
          <p:cNvPr id="4198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427288"/>
          <a:ext cx="4038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art" r:id="rId4" imgW="8229600" imgH="5848470" progId="MSGraph.Chart.8">
                  <p:embed followColorScheme="full"/>
                </p:oleObj>
              </mc:Choice>
              <mc:Fallback>
                <p:oleObj name="Chart" r:id="rId4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27288"/>
                        <a:ext cx="40386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58000" y="3824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50 c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38200" y="5257800"/>
            <a:ext cx="152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Warrant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3 pt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219200" y="3276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83 b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934200" y="5294313"/>
            <a:ext cx="1371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Dual Mag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1 pt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2971800" y="2895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99 a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0" y="64770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No Palmer up at time of application.  Control 23 to 33 DAT.</a:t>
            </a: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990600" y="1371600"/>
            <a:ext cx="2971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Irrigated Immediately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5257800" y="1584325"/>
            <a:ext cx="3505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First rain 11 DAT </a:t>
            </a:r>
            <a:r>
              <a:rPr lang="en-US" altLang="en-US" b="1">
                <a:solidFill>
                  <a:schemeClr val="bg1"/>
                </a:solidFill>
              </a:rPr>
              <a:t>(Palmer emerged with rain)</a:t>
            </a:r>
          </a:p>
        </p:txBody>
      </p:sp>
      <p:graphicFrame>
        <p:nvGraphicFramePr>
          <p:cNvPr id="41997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427288"/>
          <a:ext cx="4038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hart" r:id="rId6" imgW="8229600" imgH="5848470" progId="MSGraph.Chart.8">
                  <p:embed followColorScheme="full"/>
                </p:oleObj>
              </mc:Choice>
              <mc:Fallback>
                <p:oleObj name="Chart" r:id="rId6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27288"/>
                        <a:ext cx="40386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8" name="Text Box 17"/>
          <p:cNvSpPr txBox="1">
            <a:spLocks noChangeArrowheads="1"/>
          </p:cNvSpPr>
          <p:nvPr/>
        </p:nvSpPr>
        <p:spPr bwMode="auto">
          <a:xfrm>
            <a:off x="5105400" y="5294313"/>
            <a:ext cx="152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Warrant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3 pt</a:t>
            </a:r>
          </a:p>
        </p:txBody>
      </p:sp>
      <p:sp>
        <p:nvSpPr>
          <p:cNvPr id="41999" name="Text Box 18"/>
          <p:cNvSpPr txBox="1">
            <a:spLocks noChangeArrowheads="1"/>
          </p:cNvSpPr>
          <p:nvPr/>
        </p:nvSpPr>
        <p:spPr bwMode="auto">
          <a:xfrm>
            <a:off x="2667000" y="5257800"/>
            <a:ext cx="1371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Dual Mag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1 pt</a:t>
            </a:r>
          </a:p>
        </p:txBody>
      </p:sp>
      <p:sp>
        <p:nvSpPr>
          <p:cNvPr id="42000" name="Text Box 19"/>
          <p:cNvSpPr txBox="1">
            <a:spLocks noChangeArrowheads="1"/>
          </p:cNvSpPr>
          <p:nvPr/>
        </p:nvSpPr>
        <p:spPr bwMode="auto">
          <a:xfrm>
            <a:off x="5486400" y="2895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95 a</a:t>
            </a: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7162800" y="3900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55 b</a:t>
            </a:r>
          </a:p>
        </p:txBody>
      </p:sp>
    </p:spTree>
    <p:extLst>
      <p:ext uri="{BB962C8B-B14F-4D97-AF65-F5344CB8AC3E}">
        <p14:creationId xmlns:p14="http://schemas.microsoft.com/office/powerpoint/2010/main" val="388146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88925" algn="l"/>
              </a:tabLst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 dirty="0" smtClean="0">
                <a:solidFill>
                  <a:srgbClr val="FFFF00"/>
                </a:solidFill>
              </a:rPr>
              <a:t>Management Very Good But Very Costly!!!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66563" name="Picture 7" descr="C:\Users\lynnsos\AppData\Local\Microsoft\Windows\Temporary Internet Files\Content.IE5\XYSV83HN\MP900442294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4864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Line 2"/>
          <p:cNvSpPr>
            <a:spLocks noChangeShapeType="1"/>
          </p:cNvSpPr>
          <p:nvPr/>
        </p:nvSpPr>
        <p:spPr bwMode="auto">
          <a:xfrm>
            <a:off x="38100" y="172206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3551" y="61399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Georgia cotton growers = $100 million per year since 2008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846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>
                <a:solidFill>
                  <a:srgbClr val="FFFF00"/>
                </a:solidFill>
              </a:rPr>
              <a:t>Palmer control from </a:t>
            </a:r>
            <a:r>
              <a:rPr lang="en-US" altLang="en-US" sz="3000" b="1">
                <a:solidFill>
                  <a:srgbClr val="00FFFF"/>
                </a:solidFill>
              </a:rPr>
              <a:t>acetochlor</a:t>
            </a:r>
            <a:r>
              <a:rPr lang="en-US" altLang="en-US" sz="3000" b="1">
                <a:solidFill>
                  <a:srgbClr val="FFFF00"/>
                </a:solidFill>
              </a:rPr>
              <a:t>, </a:t>
            </a:r>
            <a:r>
              <a:rPr lang="en-US" altLang="en-US" sz="3000" b="1">
                <a:solidFill>
                  <a:srgbClr val="00FFFF"/>
                </a:solidFill>
              </a:rPr>
              <a:t>S-metolachlor</a:t>
            </a:r>
            <a:r>
              <a:rPr lang="en-US" altLang="en-US" sz="3000" b="1">
                <a:solidFill>
                  <a:srgbClr val="FFFF00"/>
                </a:solidFill>
              </a:rPr>
              <a:t>, and metolachlor.  Macon Co., GA 2009.</a:t>
            </a:r>
          </a:p>
        </p:txBody>
      </p:sp>
      <p:graphicFrame>
        <p:nvGraphicFramePr>
          <p:cNvPr id="771075" name="Object 3"/>
          <p:cNvGraphicFramePr>
            <a:graphicFrameLocks noGrp="1" noChangeAspect="1"/>
          </p:cNvGraphicFramePr>
          <p:nvPr>
            <p:ph/>
          </p:nvPr>
        </p:nvGraphicFramePr>
        <p:xfrm>
          <a:off x="-14288" y="1600200"/>
          <a:ext cx="915828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hart" r:id="rId3" imgW="8229600" imgH="5848470" progId="MSGraph.Chart.8">
                  <p:embed followColorScheme="full"/>
                </p:oleObj>
              </mc:Choice>
              <mc:Fallback>
                <p:oleObj name="Chart" r:id="rId3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600200"/>
                        <a:ext cx="9158288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107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77" name="Text Box 5"/>
          <p:cNvSpPr txBox="1">
            <a:spLocks noChangeArrowheads="1"/>
          </p:cNvSpPr>
          <p:nvPr/>
        </p:nvSpPr>
        <p:spPr bwMode="auto">
          <a:xfrm>
            <a:off x="6858000" y="38242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50 c</a:t>
            </a:r>
          </a:p>
        </p:txBody>
      </p:sp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1295400" y="5638800"/>
            <a:ext cx="15240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Warrant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3 pt</a:t>
            </a:r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1676400" y="28336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80 a</a:t>
            </a:r>
          </a:p>
        </p:txBody>
      </p:sp>
      <p:sp>
        <p:nvSpPr>
          <p:cNvPr id="771080" name="Text Box 8"/>
          <p:cNvSpPr txBox="1">
            <a:spLocks noChangeArrowheads="1"/>
          </p:cNvSpPr>
          <p:nvPr/>
        </p:nvSpPr>
        <p:spPr bwMode="auto">
          <a:xfrm>
            <a:off x="3429000" y="5638800"/>
            <a:ext cx="22860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S-metolachlor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(Dual Mag, 1 pt)</a:t>
            </a:r>
          </a:p>
        </p:txBody>
      </p:sp>
      <p:sp>
        <p:nvSpPr>
          <p:cNvPr id="771081" name="Text Box 9"/>
          <p:cNvSpPr txBox="1">
            <a:spLocks noChangeArrowheads="1"/>
          </p:cNvSpPr>
          <p:nvPr/>
        </p:nvSpPr>
        <p:spPr bwMode="auto">
          <a:xfrm>
            <a:off x="6400800" y="5638800"/>
            <a:ext cx="19050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metolachlor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(Parrlay, 1 pt)</a:t>
            </a:r>
          </a:p>
        </p:txBody>
      </p:sp>
      <p:sp>
        <p:nvSpPr>
          <p:cNvPr id="771082" name="Text Box 10"/>
          <p:cNvSpPr txBox="1">
            <a:spLocks noChangeArrowheads="1"/>
          </p:cNvSpPr>
          <p:nvPr/>
        </p:nvSpPr>
        <p:spPr bwMode="auto">
          <a:xfrm>
            <a:off x="4343400" y="2895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77 a</a:t>
            </a:r>
          </a:p>
        </p:txBody>
      </p:sp>
      <p:sp>
        <p:nvSpPr>
          <p:cNvPr id="771083" name="Text Box 11"/>
          <p:cNvSpPr txBox="1">
            <a:spLocks noChangeArrowheads="1"/>
          </p:cNvSpPr>
          <p:nvPr/>
        </p:nvSpPr>
        <p:spPr bwMode="auto">
          <a:xfrm>
            <a:off x="0" y="6477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No Palmer up at time of application.  Layby of RU + Direx applied </a:t>
            </a:r>
            <a:r>
              <a:rPr lang="en-US" altLang="en-US">
                <a:solidFill>
                  <a:srgbClr val="00FFFF"/>
                </a:solidFill>
              </a:rPr>
              <a:t>19 d</a:t>
            </a:r>
            <a:r>
              <a:rPr lang="en-US" altLang="en-US">
                <a:solidFill>
                  <a:schemeClr val="bg1"/>
                </a:solidFill>
              </a:rPr>
              <a:t> after POST.</a:t>
            </a:r>
          </a:p>
        </p:txBody>
      </p:sp>
    </p:spTree>
    <p:extLst>
      <p:ext uri="{BB962C8B-B14F-4D97-AF65-F5344CB8AC3E}">
        <p14:creationId xmlns:p14="http://schemas.microsoft.com/office/powerpoint/2010/main" val="1783571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:\Photo's\ConservationTillage\april15-2011 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en-US" altLang="en-US" sz="4400" b="1" dirty="0" smtClean="0">
                <a:solidFill>
                  <a:srgbClr val="FFFF00"/>
                </a:solidFill>
                <a:latin typeface="Calibri" pitchFamily="34" charset="0"/>
              </a:rPr>
              <a:t>Some herbicides can wait on rain as long as they don’t blow away</a:t>
            </a:r>
            <a:endParaRPr lang="en-US" altLang="en-US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035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70468"/>
            <a:ext cx="990600" cy="12875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Valor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Reflex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Staple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049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7" y="228600"/>
            <a:ext cx="8518525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Why More Effective….Growers Are</a:t>
            </a:r>
          </a:p>
        </p:txBody>
      </p:sp>
      <p:sp>
        <p:nvSpPr>
          <p:cNvPr id="80899" name="Line 2"/>
          <p:cNvSpPr>
            <a:spLocks noChangeShapeType="1"/>
          </p:cNvSpPr>
          <p:nvPr/>
        </p:nvSpPr>
        <p:spPr bwMode="auto">
          <a:xfrm>
            <a:off x="38100" y="14478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00200"/>
            <a:ext cx="906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More knowledgeable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rgbClr val="FFFFFF"/>
                </a:solidFill>
              </a:rPr>
              <a:t>Diversified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Manage </a:t>
            </a:r>
            <a:r>
              <a:rPr lang="en-US" altLang="en-US" sz="3600" b="1" kern="0" dirty="0" err="1" smtClean="0">
                <a:solidFill>
                  <a:schemeClr val="bg1">
                    <a:lumMod val="75000"/>
                  </a:schemeClr>
                </a:solidFill>
              </a:rPr>
              <a:t>seedbank</a:t>
            </a:r>
            <a:endParaRPr lang="en-US" altLang="en-US" sz="3600" b="1" kern="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Timely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98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 of Row Crop</a:t>
            </a:r>
            <a:br>
              <a:rPr lang="en-US" altLang="en-US" smtClean="0"/>
            </a:br>
            <a:r>
              <a:rPr lang="en-US" altLang="en-US" smtClean="0"/>
              <a:t>Weed Management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5625" y="3252788"/>
            <a:ext cx="8435975" cy="990600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100000">
                <a:srgbClr val="FF9F9F"/>
              </a:gs>
              <a:gs pos="100000">
                <a:srgbClr val="FFB7B7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555625" y="4113213"/>
            <a:ext cx="807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1900     1920      1940      1960      1980      2000    2010</a:t>
            </a:r>
          </a:p>
        </p:txBody>
      </p:sp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1143000" y="25146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Cultural +               Chemical +            </a:t>
            </a:r>
            <a:br>
              <a:rPr lang="en-US" altLang="en-US" sz="1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mechanical             mechanical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5791200" y="2538413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Chemical</a:t>
            </a:r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7620000" y="630237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prstClr val="black"/>
                </a:solidFill>
              </a:rPr>
              <a:t>Mike Owen</a:t>
            </a:r>
          </a:p>
        </p:txBody>
      </p:sp>
    </p:spTree>
    <p:extLst>
      <p:ext uri="{BB962C8B-B14F-4D97-AF65-F5344CB8AC3E}">
        <p14:creationId xmlns:p14="http://schemas.microsoft.com/office/powerpoint/2010/main" val="3823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“Ideal” Integrated Weed Management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1674813"/>
            <a:ext cx="8153400" cy="3635375"/>
            <a:chOff x="-5030966" y="946042"/>
            <a:chExt cx="10428761" cy="4847803"/>
          </a:xfrm>
        </p:grpSpPr>
        <p:sp>
          <p:nvSpPr>
            <p:cNvPr id="5" name="Oval 4"/>
            <p:cNvSpPr/>
            <p:nvPr/>
          </p:nvSpPr>
          <p:spPr>
            <a:xfrm>
              <a:off x="1206798" y="1422354"/>
              <a:ext cx="1780768" cy="1949707"/>
            </a:xfrm>
            <a:prstGeom prst="ellipse">
              <a:avLst/>
            </a:prstGeom>
            <a:solidFill>
              <a:schemeClr val="tx2">
                <a:alpha val="74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14454" y="1115398"/>
              <a:ext cx="2883341" cy="29489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1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85484" y="2641714"/>
              <a:ext cx="2881311" cy="3048400"/>
            </a:xfrm>
            <a:prstGeom prst="ellipse">
              <a:avLst/>
            </a:prstGeom>
            <a:solidFill>
              <a:srgbClr val="6699FF">
                <a:alpha val="65098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8562" name="TextBox 7"/>
            <p:cNvSpPr txBox="1">
              <a:spLocks noChangeArrowheads="1"/>
            </p:cNvSpPr>
            <p:nvPr/>
          </p:nvSpPr>
          <p:spPr bwMode="auto">
            <a:xfrm>
              <a:off x="1293121" y="2544446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5030966" y="1729311"/>
              <a:ext cx="3996067" cy="4064534"/>
            </a:xfrm>
            <a:prstGeom prst="ellipse">
              <a:avLst/>
            </a:prstGeom>
            <a:solidFill>
              <a:srgbClr val="6699FF">
                <a:alpha val="65098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3991339" y="1170438"/>
              <a:ext cx="891400" cy="829842"/>
            </a:xfrm>
            <a:prstGeom prst="ellipse">
              <a:avLst/>
            </a:prstGeom>
            <a:solidFill>
              <a:schemeClr val="tx2">
                <a:alpha val="74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3264412" y="946042"/>
              <a:ext cx="1636601" cy="15644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1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 rot="-2851359">
            <a:off x="5672138" y="2486025"/>
            <a:ext cx="1176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Mechanical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8375" y="2393950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Cultural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8400" y="4089400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Herbicide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71600" y="3556000"/>
            <a:ext cx="166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Herbicide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2851359">
            <a:off x="813594" y="1674019"/>
            <a:ext cx="1174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Mechanical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57438" y="1898650"/>
            <a:ext cx="105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Cultural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98625" y="5303838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Current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81763" y="5232400"/>
            <a:ext cx="1030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Future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91000" y="3219450"/>
            <a:ext cx="1295400" cy="8699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557" name="Line 2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558" name="TextBox 23"/>
          <p:cNvSpPr txBox="1">
            <a:spLocks noChangeArrowheads="1"/>
          </p:cNvSpPr>
          <p:nvPr/>
        </p:nvSpPr>
        <p:spPr bwMode="auto">
          <a:xfrm>
            <a:off x="7620000" y="630237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prstClr val="black"/>
                </a:solidFill>
              </a:rPr>
              <a:t>Mike Owen</a:t>
            </a:r>
          </a:p>
        </p:txBody>
      </p:sp>
    </p:spTree>
    <p:extLst>
      <p:ext uri="{BB962C8B-B14F-4D97-AF65-F5344CB8AC3E}">
        <p14:creationId xmlns:p14="http://schemas.microsoft.com/office/powerpoint/2010/main" val="28051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Diversified Management Approach</a:t>
            </a:r>
          </a:p>
        </p:txBody>
      </p:sp>
      <p:sp>
        <p:nvSpPr>
          <p:cNvPr id="80899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1176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468" y="1524000"/>
            <a:ext cx="6255239" cy="583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4200"/>
              </a:lnSpc>
              <a:buClr>
                <a:srgbClr val="000000"/>
              </a:buClr>
              <a:defRPr/>
            </a:pPr>
            <a:r>
              <a:rPr lang="en-US" altLang="en-US" sz="3000" b="1" kern="0" dirty="0" smtClean="0">
                <a:solidFill>
                  <a:srgbClr val="FFFFFF"/>
                </a:solidFill>
              </a:rPr>
              <a:t>herbicide diversity, use residuals</a:t>
            </a:r>
            <a:endParaRPr lang="en-US" altLang="en-US" sz="30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892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759" name="Group 31"/>
          <p:cNvGraphicFramePr>
            <a:graphicFrameLocks noGrp="1"/>
          </p:cNvGraphicFramePr>
          <p:nvPr/>
        </p:nvGraphicFramePr>
        <p:xfrm>
          <a:off x="0" y="533400"/>
          <a:ext cx="9255125" cy="4468813"/>
        </p:xfrm>
        <a:graphic>
          <a:graphicData uri="http://schemas.openxmlformats.org/drawingml/2006/table">
            <a:tbl>
              <a:tblPr/>
              <a:tblGrid>
                <a:gridCol w="2362200"/>
                <a:gridCol w="2209800"/>
                <a:gridCol w="1828800"/>
                <a:gridCol w="1752600"/>
                <a:gridCol w="1101725"/>
              </a:tblGrid>
              <a:tr h="749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Preplant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Layby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718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Palmer &lt; 1”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 + Direx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Palmer 1-5”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Palmer &lt; 5”; less than 10 d to plant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8" name="Line 24"/>
          <p:cNvSpPr>
            <a:spLocks noChangeShapeType="1"/>
          </p:cNvSpPr>
          <p:nvPr/>
        </p:nvSpPr>
        <p:spPr bwMode="auto">
          <a:xfrm>
            <a:off x="0" y="35814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9" name="Text Box 25"/>
          <p:cNvSpPr txBox="1">
            <a:spLocks noChangeArrowheads="1"/>
          </p:cNvSpPr>
          <p:nvPr/>
        </p:nvSpPr>
        <p:spPr bwMode="auto">
          <a:xfrm>
            <a:off x="0" y="0"/>
            <a:ext cx="9220200" cy="531813"/>
          </a:xfrm>
          <a:prstGeom prst="rect">
            <a:avLst/>
          </a:prstGeom>
          <a:solidFill>
            <a:schemeClr val="tx1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300" b="1">
                <a:solidFill>
                  <a:srgbClr val="00FFFF"/>
                </a:solidFill>
                <a:latin typeface="Times New Roman" pitchFamily="18" charset="0"/>
              </a:rPr>
              <a:t>RR Reduced Tillage Cotton Systems. 2014.</a:t>
            </a:r>
          </a:p>
        </p:txBody>
      </p:sp>
      <p:sp>
        <p:nvSpPr>
          <p:cNvPr id="32790" name="Line 39"/>
          <p:cNvSpPr>
            <a:spLocks noChangeShapeType="1"/>
          </p:cNvSpPr>
          <p:nvPr/>
        </p:nvSpPr>
        <p:spPr bwMode="auto">
          <a:xfrm>
            <a:off x="15240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0" y="23622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92" name="Text Box 29"/>
          <p:cNvSpPr txBox="1">
            <a:spLocks noChangeArrowheads="1"/>
          </p:cNvSpPr>
          <p:nvPr/>
        </p:nvSpPr>
        <p:spPr bwMode="auto">
          <a:xfrm>
            <a:off x="304800" y="54864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</a:rPr>
              <a:t>APPLY VALOR AND/OR DIREX TO EVERY ACRE</a:t>
            </a:r>
            <a:r>
              <a:rPr lang="en-US" altLang="en-US" sz="2800" b="1">
                <a:solidFill>
                  <a:srgbClr val="000000"/>
                </a:solidFill>
              </a:rPr>
              <a:t>; ADD GRAMOXONE IF PIGWEED UP!!!</a:t>
            </a:r>
            <a:endParaRPr lang="en-US" altLang="en-US" sz="2200" b="1">
              <a:solidFill>
                <a:srgbClr val="000000"/>
              </a:solidFill>
            </a:endParaRPr>
          </a:p>
        </p:txBody>
      </p: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0" y="1295400"/>
            <a:ext cx="2362200" cy="3657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2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0" y="533400"/>
          <a:ext cx="9144000" cy="3097213"/>
        </p:xfrm>
        <a:graphic>
          <a:graphicData uri="http://schemas.openxmlformats.org/drawingml/2006/table">
            <a:tbl>
              <a:tblPr/>
              <a:tblGrid>
                <a:gridCol w="1600200"/>
                <a:gridCol w="3352800"/>
                <a:gridCol w="1524000"/>
                <a:gridCol w="1447800"/>
                <a:gridCol w="1219200"/>
              </a:tblGrid>
              <a:tr h="7499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Preplant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Layby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347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Valor and/or Direx</a:t>
                      </a:r>
                      <a:endParaRPr kumimoji="0" lang="en-US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1. Reflex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2. Reflex + Direx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3. Direx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2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tx1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300" b="1">
                <a:solidFill>
                  <a:srgbClr val="00FFFF"/>
                </a:solidFill>
                <a:latin typeface="Times New Roman" pitchFamily="18" charset="0"/>
              </a:rPr>
              <a:t>RR Reduced Tillage Cotton Systems. 2014.</a:t>
            </a:r>
          </a:p>
        </p:txBody>
      </p:sp>
      <p:sp>
        <p:nvSpPr>
          <p:cNvPr id="33813" name="Line 39"/>
          <p:cNvSpPr>
            <a:spLocks noChangeShapeType="1"/>
          </p:cNvSpPr>
          <p:nvPr/>
        </p:nvSpPr>
        <p:spPr bwMode="auto">
          <a:xfrm>
            <a:off x="15240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14" name="Rectangle 26"/>
          <p:cNvSpPr>
            <a:spLocks noChangeArrowheads="1"/>
          </p:cNvSpPr>
          <p:nvPr/>
        </p:nvSpPr>
        <p:spPr bwMode="auto">
          <a:xfrm>
            <a:off x="1600200" y="1295400"/>
            <a:ext cx="3352800" cy="2286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1524000" y="4267200"/>
            <a:ext cx="6934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1. Reflex rate of 12 oz. 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2. Warrant rate 3 pt/A.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3. Direx rate 10 to 24 oz/A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4. Include burndown herbicide.</a:t>
            </a:r>
          </a:p>
        </p:txBody>
      </p:sp>
    </p:spTree>
    <p:extLst>
      <p:ext uri="{BB962C8B-B14F-4D97-AF65-F5344CB8AC3E}">
        <p14:creationId xmlns:p14="http://schemas.microsoft.com/office/powerpoint/2010/main" val="135675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91292"/>
              </p:ext>
            </p:extLst>
          </p:nvPr>
        </p:nvGraphicFramePr>
        <p:xfrm>
          <a:off x="0" y="533400"/>
          <a:ext cx="9144000" cy="3621146"/>
        </p:xfrm>
        <a:graphic>
          <a:graphicData uri="http://schemas.openxmlformats.org/drawingml/2006/table">
            <a:tbl>
              <a:tblPr/>
              <a:tblGrid>
                <a:gridCol w="1600200"/>
                <a:gridCol w="3352800"/>
                <a:gridCol w="1524000"/>
                <a:gridCol w="1447800"/>
                <a:gridCol w="1219200"/>
              </a:tblGrid>
              <a:tr h="7499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Preplant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Layby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347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Valor and/or Direx</a:t>
                      </a:r>
                      <a:endParaRPr kumimoji="0" lang="en-US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YOU GUYS MAYBE: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Warrant + </a:t>
                      </a:r>
                      <a:r>
                        <a:rPr kumimoji="0" lang="en-US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Direx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Cotoran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</a:t>
                      </a:r>
                      <a:r>
                        <a:rPr kumimoji="0" lang="en-US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Direx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Cotoran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Prowl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2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tx1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300" b="1">
                <a:solidFill>
                  <a:srgbClr val="00FFFF"/>
                </a:solidFill>
                <a:latin typeface="Times New Roman" pitchFamily="18" charset="0"/>
              </a:rPr>
              <a:t>RR Reduced Tillage Cotton Systems. 2014.</a:t>
            </a:r>
          </a:p>
        </p:txBody>
      </p:sp>
      <p:sp>
        <p:nvSpPr>
          <p:cNvPr id="33813" name="Line 39"/>
          <p:cNvSpPr>
            <a:spLocks noChangeShapeType="1"/>
          </p:cNvSpPr>
          <p:nvPr/>
        </p:nvSpPr>
        <p:spPr bwMode="auto">
          <a:xfrm>
            <a:off x="15240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14" name="Rectangle 26"/>
          <p:cNvSpPr>
            <a:spLocks noChangeArrowheads="1"/>
          </p:cNvSpPr>
          <p:nvPr/>
        </p:nvSpPr>
        <p:spPr bwMode="auto">
          <a:xfrm>
            <a:off x="1600200" y="1295400"/>
            <a:ext cx="3352800" cy="2590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3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7" name="Group 27"/>
          <p:cNvGraphicFramePr>
            <a:graphicFrameLocks noGrp="1"/>
          </p:cNvGraphicFramePr>
          <p:nvPr/>
        </p:nvGraphicFramePr>
        <p:xfrm>
          <a:off x="0" y="533400"/>
          <a:ext cx="9144000" cy="4254968"/>
        </p:xfrm>
        <a:graphic>
          <a:graphicData uri="http://schemas.openxmlformats.org/drawingml/2006/table">
            <a:tbl>
              <a:tblPr/>
              <a:tblGrid>
                <a:gridCol w="1676400"/>
                <a:gridCol w="3048000"/>
                <a:gridCol w="1752600"/>
                <a:gridCol w="1447800"/>
                <a:gridCol w="1219200"/>
              </a:tblGrid>
              <a:tr h="749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Preplant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Layby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504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Valor and/or Direx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1. Reflex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2. Reflex + Direx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3. Direx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Staple or Pyrimax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Dual Mag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Direx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  <a:b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MSMA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4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tx1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300" b="1">
                <a:solidFill>
                  <a:srgbClr val="00FFFF"/>
                </a:solidFill>
                <a:latin typeface="Times New Roman" pitchFamily="18" charset="0"/>
              </a:rPr>
              <a:t>RR Reduced Tillage Cotton Systems. 2014.</a:t>
            </a:r>
          </a:p>
        </p:txBody>
      </p:sp>
      <p:sp>
        <p:nvSpPr>
          <p:cNvPr id="36885" name="Line 39"/>
          <p:cNvSpPr>
            <a:spLocks noChangeShapeType="1"/>
          </p:cNvSpPr>
          <p:nvPr/>
        </p:nvSpPr>
        <p:spPr bwMode="auto">
          <a:xfrm>
            <a:off x="15240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86" name="Rectangle 26"/>
          <p:cNvSpPr>
            <a:spLocks noChangeArrowheads="1"/>
          </p:cNvSpPr>
          <p:nvPr/>
        </p:nvSpPr>
        <p:spPr bwMode="auto">
          <a:xfrm>
            <a:off x="4724400" y="1295400"/>
            <a:ext cx="3200400" cy="3429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6887" name="Text Box 25"/>
          <p:cNvSpPr txBox="1">
            <a:spLocks noChangeArrowheads="1"/>
          </p:cNvSpPr>
          <p:nvPr/>
        </p:nvSpPr>
        <p:spPr bwMode="auto">
          <a:xfrm>
            <a:off x="0" y="56388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If using Liberty/Roundup system and planning on using Liberty; Liberty POST 1 is almost always correct timing</a:t>
            </a:r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 flipV="1">
            <a:off x="5181600" y="3962400"/>
            <a:ext cx="152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2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4" descr="april25-2011 00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Tremendous </a:t>
            </a:r>
            <a:r>
              <a:rPr lang="en-US" altLang="en-US" b="1" dirty="0" smtClean="0">
                <a:solidFill>
                  <a:srgbClr val="FFFF00"/>
                </a:solidFill>
              </a:rPr>
              <a:t>Populations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510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9" name="Group 25"/>
          <p:cNvGraphicFramePr>
            <a:graphicFrameLocks noGrp="1"/>
          </p:cNvGraphicFramePr>
          <p:nvPr/>
        </p:nvGraphicFramePr>
        <p:xfrm>
          <a:off x="0" y="533400"/>
          <a:ext cx="9144000" cy="3721560"/>
        </p:xfrm>
        <a:graphic>
          <a:graphicData uri="http://schemas.openxmlformats.org/drawingml/2006/table">
            <a:tbl>
              <a:tblPr/>
              <a:tblGrid>
                <a:gridCol w="1676400"/>
                <a:gridCol w="3276600"/>
                <a:gridCol w="1524000"/>
                <a:gridCol w="1447800"/>
                <a:gridCol w="1219200"/>
              </a:tblGrid>
              <a:tr h="749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Preplant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Layby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714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Valor and/or Direx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1. Reflex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2. Reflex + Direx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3. Direx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Staple/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Pyrimax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Dual Mag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Direx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  <a:b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MSMA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8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tx1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300" b="1">
                <a:solidFill>
                  <a:srgbClr val="00FFFF"/>
                </a:solidFill>
                <a:latin typeface="Times New Roman" pitchFamily="18" charset="0"/>
              </a:rPr>
              <a:t>RR Reduced Tillage Cotton Systems. 2014.</a:t>
            </a:r>
          </a:p>
        </p:txBody>
      </p:sp>
      <p:sp>
        <p:nvSpPr>
          <p:cNvPr id="37909" name="Line 39"/>
          <p:cNvSpPr>
            <a:spLocks noChangeShapeType="1"/>
          </p:cNvSpPr>
          <p:nvPr/>
        </p:nvSpPr>
        <p:spPr bwMode="auto">
          <a:xfrm>
            <a:off x="15240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910" name="Rectangle 26"/>
          <p:cNvSpPr>
            <a:spLocks noChangeArrowheads="1"/>
          </p:cNvSpPr>
          <p:nvPr/>
        </p:nvSpPr>
        <p:spPr bwMode="auto">
          <a:xfrm>
            <a:off x="7924800" y="1295400"/>
            <a:ext cx="1219200" cy="2895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7911" name="Text Box 29"/>
          <p:cNvSpPr txBox="1">
            <a:spLocks noChangeArrowheads="1"/>
          </p:cNvSpPr>
          <p:nvPr/>
        </p:nvSpPr>
        <p:spPr bwMode="auto">
          <a:xfrm>
            <a:off x="914400" y="46482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Add Envoke if morningglory is issue.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Suprend + MSMA just as effective.</a:t>
            </a:r>
          </a:p>
        </p:txBody>
      </p:sp>
    </p:spTree>
    <p:extLst>
      <p:ext uri="{BB962C8B-B14F-4D97-AF65-F5344CB8AC3E}">
        <p14:creationId xmlns:p14="http://schemas.microsoft.com/office/powerpoint/2010/main" val="106165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herbicide diversity; use residuals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/>
                </a:solidFill>
              </a:rPr>
              <a:t>appropriate herbicide rates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/>
                </a:solidFill>
              </a:rPr>
              <a:t>plant clean; 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kern="0" smtClean="0"/>
              <a:t>Diversified Management Approach</a:t>
            </a:r>
            <a:endParaRPr lang="en-US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069124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gr goosegrass close in soybe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28600"/>
            <a:ext cx="9525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40 ozs of Gly 4 -20 DAA</a:t>
            </a:r>
          </a:p>
        </p:txBody>
      </p:sp>
      <p:pic>
        <p:nvPicPr>
          <p:cNvPr id="83972" name="Picture 3" descr="ut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60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6705600" y="6381750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Calibri" pitchFamily="34" charset="0"/>
              </a:rPr>
              <a:t>Steckel 2012</a:t>
            </a:r>
          </a:p>
        </p:txBody>
      </p:sp>
    </p:spTree>
    <p:extLst>
      <p:ext uri="{BB962C8B-B14F-4D97-AF65-F5344CB8AC3E}">
        <p14:creationId xmlns:p14="http://schemas.microsoft.com/office/powerpoint/2010/main" val="33310105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2286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Glyphosate Resistant ryegrass</a:t>
            </a:r>
            <a:endParaRPr lang="en-US" altLang="en-US" sz="2400" b="1" smtClean="0"/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6705600" y="6400800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Steckel 2012</a:t>
            </a:r>
          </a:p>
        </p:txBody>
      </p:sp>
      <p:pic>
        <p:nvPicPr>
          <p:cNvPr id="61445" name="Picture 4" descr="ut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415088"/>
            <a:ext cx="7477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5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1176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herbicide diversity; use residuals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appropriate herbicide rates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plant clean; be timely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/>
                </a:solidFill>
              </a:rPr>
              <a:t>crop rotation when economical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kern="0" smtClean="0"/>
              <a:t>Diversified Management Approach</a:t>
            </a:r>
            <a:endParaRPr lang="en-US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6368029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wjeverma\Desktop\photo 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9938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1"/>
          <p:cNvGrpSpPr>
            <a:grpSpLocks/>
          </p:cNvGrpSpPr>
          <p:nvPr/>
        </p:nvGrpSpPr>
        <p:grpSpPr bwMode="auto">
          <a:xfrm>
            <a:off x="0" y="228600"/>
            <a:ext cx="9144000" cy="6569075"/>
            <a:chOff x="0" y="228600"/>
            <a:chExt cx="9144000" cy="6569075"/>
          </a:xfrm>
        </p:grpSpPr>
        <p:sp>
          <p:nvSpPr>
            <p:cNvPr id="93187" name="TextBox 2"/>
            <p:cNvSpPr txBox="1">
              <a:spLocks noChangeArrowheads="1"/>
            </p:cNvSpPr>
            <p:nvPr/>
          </p:nvSpPr>
          <p:spPr bwMode="auto">
            <a:xfrm>
              <a:off x="0" y="228600"/>
              <a:ext cx="9067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Ø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Calibri" pitchFamily="34" charset="0"/>
                </a:rPr>
                <a:t>Impact of Crop Rotation and Good Control in Rotational Crop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                   (whole field in soybean in 2009; all treated alike in  2009)</a:t>
              </a:r>
            </a:p>
          </p:txBody>
        </p:sp>
        <p:sp>
          <p:nvSpPr>
            <p:cNvPr id="93188" name="TextBox 3"/>
            <p:cNvSpPr txBox="1">
              <a:spLocks noChangeArrowheads="1"/>
            </p:cNvSpPr>
            <p:nvPr/>
          </p:nvSpPr>
          <p:spPr bwMode="auto">
            <a:xfrm>
              <a:off x="0" y="6553200"/>
              <a:ext cx="2057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Ø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alibri" pitchFamily="34" charset="0"/>
                </a:rPr>
                <a:t>Carthage, NC 2009</a:t>
              </a:r>
            </a:p>
          </p:txBody>
        </p:sp>
        <p:sp>
          <p:nvSpPr>
            <p:cNvPr id="93189" name="Right Brace 4"/>
            <p:cNvSpPr>
              <a:spLocks/>
            </p:cNvSpPr>
            <p:nvPr/>
          </p:nvSpPr>
          <p:spPr bwMode="auto">
            <a:xfrm>
              <a:off x="7391400" y="3429000"/>
              <a:ext cx="152400" cy="6096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Ø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3190" name="TextBox 5"/>
            <p:cNvSpPr txBox="1">
              <a:spLocks noChangeArrowheads="1"/>
            </p:cNvSpPr>
            <p:nvPr/>
          </p:nvSpPr>
          <p:spPr bwMode="auto">
            <a:xfrm>
              <a:off x="7620000" y="3216275"/>
              <a:ext cx="14478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Ø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itchFamily="34" charset="0"/>
                </a:rPr>
                <a:t>Soybean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</a:p>
          </p:txBody>
        </p:sp>
        <p:sp>
          <p:nvSpPr>
            <p:cNvPr id="93191" name="Right Brace 6"/>
            <p:cNvSpPr>
              <a:spLocks/>
            </p:cNvSpPr>
            <p:nvPr/>
          </p:nvSpPr>
          <p:spPr bwMode="auto">
            <a:xfrm>
              <a:off x="7391400" y="4343400"/>
              <a:ext cx="152400" cy="1905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Ø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3192" name="TextBox 7"/>
            <p:cNvSpPr txBox="1">
              <a:spLocks noChangeArrowheads="1"/>
            </p:cNvSpPr>
            <p:nvPr/>
          </p:nvSpPr>
          <p:spPr bwMode="auto">
            <a:xfrm>
              <a:off x="7620000" y="4816475"/>
              <a:ext cx="15240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Font typeface="Wingdings" pitchFamily="2" charset="2"/>
                <a:buChar char="Ø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itchFamily="34" charset="0"/>
                </a:rPr>
                <a:t>Tobacco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</a:p>
          </p:txBody>
        </p:sp>
        <p:pic>
          <p:nvPicPr>
            <p:cNvPr id="93193" name="Picture 1" descr="P717007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9596"/>
              <a:ext cx="7239000" cy="528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5456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7526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herbicide diversity; use residuals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appropriate herbicide rates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plant clean; be timely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crop rotation when economical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/>
                </a:solidFill>
              </a:rPr>
              <a:t>Integrated programs- tillage, cover crops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kern="0" smtClean="0"/>
              <a:t>Diversified Management Approach</a:t>
            </a:r>
            <a:endParaRPr lang="en-US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9800917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" descr="nov2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9"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 descr="3-9-09 7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2" descr="Nov21 0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Tillage is now a common scene</a:t>
            </a:r>
          </a:p>
        </p:txBody>
      </p:sp>
      <p:pic>
        <p:nvPicPr>
          <p:cNvPr id="98310" name="Picture 4" descr="Soybean and Sorghum 23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92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514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43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838200" y="5334000"/>
            <a:ext cx="2514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No Deep Tillage</a:t>
            </a:r>
          </a:p>
        </p:txBody>
      </p:sp>
      <p:pic>
        <p:nvPicPr>
          <p:cNvPr id="99332" name="Picture 4" descr="P514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791200" y="5334000"/>
            <a:ext cx="2514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Deep Turn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0" y="6169025"/>
            <a:ext cx="9144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No Herbicide Treatment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>
                <a:solidFill>
                  <a:srgbClr val="FFFFFF"/>
                </a:solidFill>
                <a:latin typeface="Times New Roman" pitchFamily="18" charset="0"/>
              </a:rPr>
              <a:t>Number of Palmer Amaranth Plants During Early Season.  Macon Co., Georgia 2008.*</a:t>
            </a:r>
          </a:p>
        </p:txBody>
      </p:sp>
    </p:spTree>
    <p:extLst>
      <p:ext uri="{BB962C8B-B14F-4D97-AF65-F5344CB8AC3E}">
        <p14:creationId xmlns:p14="http://schemas.microsoft.com/office/powerpoint/2010/main" val="17322025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7" y="228600"/>
            <a:ext cx="8518525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Why More Effective….Growers Are</a:t>
            </a:r>
          </a:p>
        </p:txBody>
      </p:sp>
      <p:sp>
        <p:nvSpPr>
          <p:cNvPr id="80899" name="Line 2"/>
          <p:cNvSpPr>
            <a:spLocks noChangeShapeType="1"/>
          </p:cNvSpPr>
          <p:nvPr/>
        </p:nvSpPr>
        <p:spPr bwMode="auto">
          <a:xfrm>
            <a:off x="38100" y="14478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00200"/>
            <a:ext cx="906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rgbClr val="FFFFFF"/>
                </a:solidFill>
              </a:rPr>
              <a:t>More knowledgeable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rgbClr val="FFFFFF"/>
                </a:solidFill>
              </a:rPr>
              <a:t>Diversified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rgbClr val="FFFFFF"/>
                </a:solidFill>
              </a:rPr>
              <a:t>Manage </a:t>
            </a:r>
            <a:r>
              <a:rPr lang="en-US" altLang="en-US" sz="3600" b="1" kern="0" dirty="0" err="1" smtClean="0">
                <a:solidFill>
                  <a:srgbClr val="FFFFFF"/>
                </a:solidFill>
              </a:rPr>
              <a:t>seedbank</a:t>
            </a:r>
            <a:endParaRPr lang="en-US" altLang="en-US" sz="36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rgbClr val="FFFFFF"/>
                </a:solidFill>
              </a:rPr>
              <a:t>Timely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3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59" name="Picture 2" descr="D:\Photo's\Tillage Implements\webster deep turn stud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3810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-19050" y="6365875"/>
            <a:ext cx="403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Deep Turn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105400" y="6365875"/>
            <a:ext cx="403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Drilled</a:t>
            </a:r>
          </a:p>
        </p:txBody>
      </p:sp>
    </p:spTree>
    <p:extLst>
      <p:ext uri="{BB962C8B-B14F-4D97-AF65-F5344CB8AC3E}">
        <p14:creationId xmlns:p14="http://schemas.microsoft.com/office/powerpoint/2010/main" val="3154259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:\Photo's\ConservationTillage\april15-2011 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en-US" altLang="en-US" sz="4400" b="1">
                <a:solidFill>
                  <a:srgbClr val="FFFF00"/>
                </a:solidFill>
                <a:latin typeface="Calibri" pitchFamily="34" charset="0"/>
              </a:rPr>
              <a:t>Numerous Concerns With Tillage</a:t>
            </a:r>
          </a:p>
        </p:txBody>
      </p:sp>
      <p:sp>
        <p:nvSpPr>
          <p:cNvPr id="100356" name="Line 8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314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1380" name="Picture 4" descr="Picture 9 B- roll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Rolling creates a mulch that is key to reducing Palmer amaranth emergence.  </a:t>
            </a:r>
          </a:p>
        </p:txBody>
      </p:sp>
    </p:spTree>
    <p:extLst>
      <p:ext uri="{BB962C8B-B14F-4D97-AF65-F5344CB8AC3E}">
        <p14:creationId xmlns:p14="http://schemas.microsoft.com/office/powerpoint/2010/main" val="56954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3427" name="Picture 4" descr="D:\Photo's\2012 PHOTOS\May1-12\2012-04-27 May 1 2012\May 1 2012 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8082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icture 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51938" cy="6423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886200" y="46482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65 to 95% control in middle</a:t>
            </a: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100" b="1">
                <a:solidFill>
                  <a:srgbClr val="FFFF00"/>
                </a:solidFill>
              </a:rPr>
              <a:t>Rye Mulch Greatly Reduces Palmer Emergence</a:t>
            </a:r>
          </a:p>
        </p:txBody>
      </p:sp>
    </p:spTree>
    <p:extLst>
      <p:ext uri="{BB962C8B-B14F-4D97-AF65-F5344CB8AC3E}">
        <p14:creationId xmlns:p14="http://schemas.microsoft.com/office/powerpoint/2010/main" val="18526323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D:\Photo's\DVD for rye\picture 5C rye vs no ry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9525"/>
            <a:ext cx="91725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Using Heavy Rye Covers For Sustainability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6400800"/>
            <a:ext cx="2590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Rye Cover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553200" y="6400800"/>
            <a:ext cx="2590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Weedy Cover</a:t>
            </a:r>
          </a:p>
        </p:txBody>
      </p:sp>
    </p:spTree>
    <p:extLst>
      <p:ext uri="{BB962C8B-B14F-4D97-AF65-F5344CB8AC3E}">
        <p14:creationId xmlns:p14="http://schemas.microsoft.com/office/powerpoint/2010/main" val="784573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" charset="0"/>
              </a:rPr>
              <a:t>Potential Benefits for Georgia Growers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038600" y="990600"/>
            <a:ext cx="50292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Improved Palmer control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Reduce herbicide input over time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Protect herbicide chemistry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Less labor (compared to tillage)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Mitigate wind and water erosion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Moisture conservation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Likely higher yields on dryland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Possibly reduce irrigation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Reduces thrips damage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200" b="1">
                <a:solidFill>
                  <a:srgbClr val="000000"/>
                </a:solidFill>
                <a:latin typeface="Arial" charset="0"/>
              </a:rPr>
              <a:t> Likely reduce impact from ryegrass and horseweed.</a:t>
            </a:r>
          </a:p>
        </p:txBody>
      </p:sp>
      <p:sp>
        <p:nvSpPr>
          <p:cNvPr id="4" name="Multiply 3"/>
          <p:cNvSpPr/>
          <p:nvPr/>
        </p:nvSpPr>
        <p:spPr>
          <a:xfrm>
            <a:off x="7696200" y="914400"/>
            <a:ext cx="990600" cy="609600"/>
          </a:xfrm>
          <a:prstGeom prst="mathMultiply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7543800" y="4953000"/>
            <a:ext cx="990600" cy="609600"/>
          </a:xfrm>
          <a:prstGeom prst="mathMultiply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848600" y="1905000"/>
            <a:ext cx="990600" cy="609600"/>
          </a:xfrm>
          <a:prstGeom prst="mathMultiply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305800" y="2362200"/>
            <a:ext cx="990600" cy="609600"/>
          </a:xfrm>
          <a:prstGeom prst="mathMultiply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8305800" y="2895600"/>
            <a:ext cx="990600" cy="609600"/>
          </a:xfrm>
          <a:prstGeom prst="mathMultiply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7848600" y="5638800"/>
            <a:ext cx="990600" cy="609600"/>
          </a:xfrm>
          <a:prstGeom prst="mathMultiply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6" name="Rectangle 5"/>
          <p:cNvSpPr>
            <a:spLocks noChangeArrowheads="1"/>
          </p:cNvSpPr>
          <p:nvPr/>
        </p:nvSpPr>
        <p:spPr bwMode="auto">
          <a:xfrm>
            <a:off x="4114800" y="3505200"/>
            <a:ext cx="48006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0" y="624840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Arial" charset="0"/>
              </a:rPr>
              <a:t>HELP ME WITH NRCS!!!!</a:t>
            </a:r>
          </a:p>
        </p:txBody>
      </p:sp>
      <p:pic>
        <p:nvPicPr>
          <p:cNvPr id="50188" name="Picture 2" descr="D:\Photo's\2012 PHOTOS\May1-12\2012-04-27 May 1 2012\May 1 2012 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14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7526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herbicide diversity; use residuals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rgbClr val="FFFFFF">
                    <a:lumMod val="65000"/>
                  </a:srgbClr>
                </a:solidFill>
              </a:rPr>
              <a:t>appropriate herbicide rates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chemeClr val="bg1">
                    <a:lumMod val="75000"/>
                  </a:schemeClr>
                </a:solidFill>
              </a:rPr>
              <a:t>plant clean; be timely 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chemeClr val="bg1">
                    <a:lumMod val="75000"/>
                  </a:schemeClr>
                </a:solidFill>
              </a:rPr>
              <a:t>seed bank management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>
                <a:solidFill>
                  <a:schemeClr val="bg1">
                    <a:lumMod val="75000"/>
                  </a:schemeClr>
                </a:solidFill>
              </a:rPr>
              <a:t>crop rotation when economical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 smtClean="0"/>
              <a:t>Integrated programs- tillage, cover crops </a:t>
            </a:r>
            <a:r>
              <a:rPr lang="en-US" altLang="en-US" sz="3000" b="1" u="sng" kern="0" dirty="0" smtClean="0"/>
              <a:t>and/or</a:t>
            </a:r>
          </a:p>
          <a:p>
            <a:pPr marL="0" indent="0"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u="sng" kern="0" dirty="0" smtClean="0"/>
              <a:t>hand weeding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kern="0" smtClean="0"/>
              <a:t>Diversified Management Approach</a:t>
            </a:r>
            <a:endParaRPr lang="en-US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4177194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7" y="228600"/>
            <a:ext cx="8518525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Why More Effective….Growers Are</a:t>
            </a:r>
          </a:p>
        </p:txBody>
      </p:sp>
      <p:sp>
        <p:nvSpPr>
          <p:cNvPr id="80899" name="Line 2"/>
          <p:cNvSpPr>
            <a:spLocks noChangeShapeType="1"/>
          </p:cNvSpPr>
          <p:nvPr/>
        </p:nvSpPr>
        <p:spPr bwMode="auto">
          <a:xfrm>
            <a:off x="38100" y="14478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00200"/>
            <a:ext cx="906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More knowledgeable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Diversified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/>
              <a:t>Manage </a:t>
            </a:r>
            <a:r>
              <a:rPr lang="en-US" altLang="en-US" sz="3600" b="1" kern="0" dirty="0" err="1" smtClean="0"/>
              <a:t>seedbank</a:t>
            </a:r>
            <a:endParaRPr lang="en-US" altLang="en-US" sz="3600" b="1" kern="0" dirty="0" smtClean="0"/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Timely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644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G00009-20100708-1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8204200" y="5638800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York 2010</a:t>
            </a: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2133600" y="-152400"/>
            <a:ext cx="59436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FF00"/>
                </a:solidFill>
                <a:latin typeface="CG Times" pitchFamily="18" charset="0"/>
              </a:rPr>
              <a:t>Hand Weeding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600" y="6384925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AFD00"/>
                </a:solidFill>
                <a:latin typeface="Arial" charset="0"/>
              </a:rPr>
              <a:t>2010: GA: Herbicide input: $90 million</a:t>
            </a:r>
          </a:p>
        </p:txBody>
      </p:sp>
    </p:spTree>
    <p:extLst>
      <p:ext uri="{BB962C8B-B14F-4D97-AF65-F5344CB8AC3E}">
        <p14:creationId xmlns:p14="http://schemas.microsoft.com/office/powerpoint/2010/main" val="29726962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685800" y="2117725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FFFF"/>
                </a:solidFill>
                <a:latin typeface="Arial" charset="0"/>
              </a:rPr>
              <a:t>1.  BIOLOGY of pest in question</a:t>
            </a:r>
            <a:endParaRPr lang="en-US" alt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39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0" y="457200"/>
            <a:ext cx="9144000" cy="5318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  <a:latin typeface="Arial" charset="0"/>
              </a:rPr>
              <a:t>Knowledgeable</a:t>
            </a:r>
            <a:endParaRPr lang="en-US" altLang="en-US" sz="40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597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9144000" cy="6797675"/>
            <a:chOff x="0" y="0"/>
            <a:chExt cx="5760" cy="4282"/>
          </a:xfrm>
        </p:grpSpPr>
        <p:sp>
          <p:nvSpPr>
            <p:cNvPr id="8909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9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9092" name="Text Box 4"/>
            <p:cNvSpPr txBox="1">
              <a:spLocks noChangeArrowheads="1"/>
            </p:cNvSpPr>
            <p:nvPr/>
          </p:nvSpPr>
          <p:spPr bwMode="auto">
            <a:xfrm>
              <a:off x="5184" y="412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89093" name="Text Box 6"/>
            <p:cNvSpPr txBox="1">
              <a:spLocks noChangeArrowheads="1"/>
            </p:cNvSpPr>
            <p:nvPr/>
          </p:nvSpPr>
          <p:spPr bwMode="auto">
            <a:xfrm>
              <a:off x="144" y="191"/>
              <a:ext cx="5472" cy="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44488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444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23938" indent="-282575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44488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4448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34448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4448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4448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4448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4448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>
                  <a:solidFill>
                    <a:prstClr val="white"/>
                  </a:solidFill>
                </a:rPr>
                <a:t>           </a:t>
              </a:r>
              <a:r>
                <a:rPr lang="en-US" altLang="en-US" sz="4000">
                  <a:solidFill>
                    <a:prstClr val="white"/>
                  </a:solidFill>
                </a:rPr>
                <a:t>Biology of Palmer Amaranth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  <a:p>
              <a:pPr eaLnBrk="1" fontAlgn="base" hangingPunct="1">
                <a:lnSpc>
                  <a:spcPct val="2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Tx/>
                <a:buChar char="•"/>
              </a:pPr>
              <a:r>
                <a:rPr lang="en-US" altLang="en-US" sz="2800">
                  <a:solidFill>
                    <a:prstClr val="black"/>
                  </a:solidFill>
                </a:rPr>
                <a:t> 	Prolific seed production</a:t>
              </a:r>
            </a:p>
            <a:p>
              <a:pPr lvl="2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Calibri" pitchFamily="34" charset="0"/>
                <a:buChar char="−"/>
              </a:pPr>
              <a:r>
                <a:rPr lang="en-US" altLang="en-US" sz="2800">
                  <a:solidFill>
                    <a:prstClr val="black"/>
                  </a:solidFill>
                </a:rPr>
                <a:t>450,000 seed/plant grown in competition with</a:t>
              </a:r>
            </a:p>
            <a:p>
              <a:pPr lvl="2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>
                  <a:solidFill>
                    <a:prstClr val="black"/>
                  </a:solidFill>
                </a:rPr>
                <a:t>   	cotton (Sosnoskie and Culpepper, UGA)</a:t>
              </a:r>
            </a:p>
            <a:p>
              <a:pPr lvl="2" eaLnBrk="1" fontAlgn="base" hangingPunct="1">
                <a:lnSpc>
                  <a:spcPct val="1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Calibri" pitchFamily="34" charset="0"/>
                <a:buChar char="–"/>
              </a:pPr>
              <a:r>
                <a:rPr lang="en-US" altLang="en-US" sz="2800">
                  <a:solidFill>
                    <a:prstClr val="black"/>
                  </a:solidFill>
                </a:rPr>
                <a:t>Equivalent to 10 seed/ft</a:t>
              </a:r>
              <a:r>
                <a:rPr lang="en-US" altLang="en-US" sz="2800" baseline="30000">
                  <a:solidFill>
                    <a:prstClr val="black"/>
                  </a:solidFill>
                </a:rPr>
                <a:t>2</a:t>
              </a:r>
              <a:r>
                <a:rPr lang="en-US" altLang="en-US" sz="2800">
                  <a:solidFill>
                    <a:prstClr val="black"/>
                  </a:solidFill>
                </a:rPr>
                <a:t> if evenly distributed </a:t>
              </a:r>
            </a:p>
            <a:p>
              <a:pPr lvl="2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Calibri" pitchFamily="34" charset="0"/>
                <a:buNone/>
              </a:pPr>
              <a:r>
                <a:rPr lang="en-US" altLang="en-US" sz="2800">
                  <a:solidFill>
                    <a:prstClr val="black"/>
                  </a:solidFill>
                </a:rPr>
                <a:t>	over an acre	 	</a:t>
              </a:r>
            </a:p>
            <a:p>
              <a:pPr lvl="2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>
                  <a:solidFill>
                    <a:prstClr val="black"/>
                  </a:solidFill>
                </a:rPr>
                <a:t> 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12"/>
          <p:cNvGrpSpPr>
            <a:grpSpLocks/>
          </p:cNvGrpSpPr>
          <p:nvPr/>
        </p:nvGrpSpPr>
        <p:grpSpPr bwMode="auto">
          <a:xfrm>
            <a:off x="85725" y="2409825"/>
            <a:ext cx="4483100" cy="3533775"/>
            <a:chOff x="1371601" y="610244"/>
            <a:chExt cx="6258847" cy="4803600"/>
          </a:xfrm>
        </p:grpSpPr>
        <p:pic>
          <p:nvPicPr>
            <p:cNvPr id="88072" name="Picture 4" descr="Palres62706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1" y="610244"/>
              <a:ext cx="6050514" cy="455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3" name="Rectangle 11"/>
            <p:cNvSpPr>
              <a:spLocks noChangeArrowheads="1"/>
            </p:cNvSpPr>
            <p:nvPr/>
          </p:nvSpPr>
          <p:spPr bwMode="auto">
            <a:xfrm>
              <a:off x="6617596" y="5133311"/>
              <a:ext cx="1012852" cy="28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800" baseline="30000">
                  <a:solidFill>
                    <a:srgbClr val="FFFFFF"/>
                  </a:solidFill>
                  <a:latin typeface="Arial Narrow" pitchFamily="34" charset="0"/>
                </a:rPr>
                <a:t>Photo credit: A. Bradley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068" name="TextBox 5"/>
          <p:cNvSpPr txBox="1">
            <a:spLocks noChangeArrowheads="1"/>
          </p:cNvSpPr>
          <p:nvPr/>
        </p:nvSpPr>
        <p:spPr bwMode="auto">
          <a:xfrm>
            <a:off x="0" y="2000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Resistant Populations Can Build Up Quickly;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Early Detection Critical</a:t>
            </a:r>
          </a:p>
        </p:txBody>
      </p:sp>
      <p:sp>
        <p:nvSpPr>
          <p:cNvPr id="88069" name="TextBox 9"/>
          <p:cNvSpPr txBox="1">
            <a:spLocks noChangeArrowheads="1"/>
          </p:cNvSpPr>
          <p:nvPr/>
        </p:nvSpPr>
        <p:spPr bwMode="auto">
          <a:xfrm>
            <a:off x="3505200" y="5534025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aseline="30000">
                <a:solidFill>
                  <a:srgbClr val="FFFFFF"/>
                </a:solidFill>
              </a:rPr>
              <a:t>Photo: A. Bradley</a:t>
            </a:r>
          </a:p>
        </p:txBody>
      </p:sp>
      <p:sp>
        <p:nvSpPr>
          <p:cNvPr id="88070" name="TextBox 10"/>
          <p:cNvSpPr txBox="1">
            <a:spLocks noChangeArrowheads="1"/>
          </p:cNvSpPr>
          <p:nvPr/>
        </p:nvSpPr>
        <p:spPr bwMode="auto">
          <a:xfrm>
            <a:off x="8534400" y="5588000"/>
            <a:ext cx="685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aseline="30000">
                <a:solidFill>
                  <a:srgbClr val="FFFFFF"/>
                </a:solidFill>
              </a:rPr>
              <a:t>Photo: A. York</a:t>
            </a:r>
          </a:p>
        </p:txBody>
      </p:sp>
      <p:pic>
        <p:nvPicPr>
          <p:cNvPr id="88071" name="Picture 2" descr="mis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0982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cyork\Downloads\Weed Free Logo Final 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100"/>
            <a:ext cx="7162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7" y="228600"/>
            <a:ext cx="8518525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Why More Effective….Growers Are</a:t>
            </a:r>
          </a:p>
        </p:txBody>
      </p:sp>
      <p:sp>
        <p:nvSpPr>
          <p:cNvPr id="80899" name="Line 2"/>
          <p:cNvSpPr>
            <a:spLocks noChangeShapeType="1"/>
          </p:cNvSpPr>
          <p:nvPr/>
        </p:nvSpPr>
        <p:spPr bwMode="auto">
          <a:xfrm>
            <a:off x="38100" y="14478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00200"/>
            <a:ext cx="906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More knowledgeable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Diversified</a:t>
            </a: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chemeClr val="bg1">
                    <a:lumMod val="75000"/>
                  </a:schemeClr>
                </a:solidFill>
              </a:rPr>
              <a:t>Manage </a:t>
            </a:r>
            <a:r>
              <a:rPr lang="en-US" altLang="en-US" sz="3600" b="1" kern="0" dirty="0" err="1" smtClean="0">
                <a:solidFill>
                  <a:schemeClr val="bg1">
                    <a:lumMod val="75000"/>
                  </a:schemeClr>
                </a:solidFill>
              </a:rPr>
              <a:t>seedbank</a:t>
            </a:r>
            <a:endParaRPr lang="en-US" altLang="en-US" sz="3600" b="1" kern="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20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kern="0" dirty="0" smtClean="0"/>
              <a:t>Timely</a:t>
            </a: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en-US" sz="3000" b="1" kern="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000" b="1" kern="0" dirty="0">
                <a:solidFill>
                  <a:srgbClr val="FFFFFF"/>
                </a:solidFill>
              </a:rPr>
              <a:t>	</a:t>
            </a:r>
            <a:endParaRPr lang="en-US" altLang="en-US" sz="3000" b="1" kern="0" dirty="0" smtClean="0">
              <a:solidFill>
                <a:srgbClr val="FFFFFF"/>
              </a:solidFill>
            </a:endParaRPr>
          </a:p>
          <a:p>
            <a:pPr lvl="1" algn="ctr" eaLnBrk="1" hangingPunct="1">
              <a:lnSpc>
                <a:spcPts val="4200"/>
              </a:lnSpc>
              <a:buFontTx/>
              <a:buNone/>
              <a:defRPr/>
            </a:pPr>
            <a:endParaRPr lang="en-US" altLang="en-US" sz="30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22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762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en-US" sz="4200" b="1" smtClean="0">
                <a:solidFill>
                  <a:schemeClr val="tx1"/>
                </a:solidFill>
              </a:rPr>
              <a:t>Resistant Horseweed Issues</a:t>
            </a:r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7761288" y="6494463"/>
            <a:ext cx="1370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Steckel 2013</a:t>
            </a:r>
          </a:p>
        </p:txBody>
      </p:sp>
    </p:spTree>
    <p:extLst>
      <p:ext uri="{BB962C8B-B14F-4D97-AF65-F5344CB8AC3E}">
        <p14:creationId xmlns:p14="http://schemas.microsoft.com/office/powerpoint/2010/main" val="34206637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914400" y="157163"/>
            <a:ext cx="8077200" cy="6396037"/>
            <a:chOff x="576" y="99"/>
            <a:chExt cx="5088" cy="4029"/>
          </a:xfrm>
        </p:grpSpPr>
        <p:pic>
          <p:nvPicPr>
            <p:cNvPr id="84995" name="Picture 3" descr="P72000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9"/>
              <a:ext cx="2928" cy="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3696" y="1440"/>
              <a:ext cx="19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8" tIns="45694" rIns="91388" bIns="45694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This is not a 4-inch pigweed!</a:t>
              </a:r>
            </a:p>
          </p:txBody>
        </p:sp>
        <p:sp>
          <p:nvSpPr>
            <p:cNvPr id="84997" name="Freeform 5"/>
            <p:cNvSpPr>
              <a:spLocks/>
            </p:cNvSpPr>
            <p:nvPr/>
          </p:nvSpPr>
          <p:spPr bwMode="auto">
            <a:xfrm>
              <a:off x="3024" y="1008"/>
              <a:ext cx="1536" cy="336"/>
            </a:xfrm>
            <a:custGeom>
              <a:avLst/>
              <a:gdLst>
                <a:gd name="T0" fmla="*/ 1536 w 1536"/>
                <a:gd name="T1" fmla="*/ 336 h 336"/>
                <a:gd name="T2" fmla="*/ 1440 w 1536"/>
                <a:gd name="T3" fmla="*/ 144 h 336"/>
                <a:gd name="T4" fmla="*/ 1056 w 1536"/>
                <a:gd name="T5" fmla="*/ 48 h 336"/>
                <a:gd name="T6" fmla="*/ 0 w 153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336"/>
                <a:gd name="T14" fmla="*/ 1536 w 153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336">
                  <a:moveTo>
                    <a:pt x="1536" y="336"/>
                  </a:moveTo>
                  <a:cubicBezTo>
                    <a:pt x="1528" y="264"/>
                    <a:pt x="1520" y="192"/>
                    <a:pt x="1440" y="144"/>
                  </a:cubicBezTo>
                  <a:cubicBezTo>
                    <a:pt x="1360" y="96"/>
                    <a:pt x="1296" y="72"/>
                    <a:pt x="1056" y="48"/>
                  </a:cubicBezTo>
                  <a:cubicBezTo>
                    <a:pt x="816" y="24"/>
                    <a:pt x="176" y="8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7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9" name="Group 25"/>
          <p:cNvGraphicFramePr>
            <a:graphicFrameLocks noGrp="1"/>
          </p:cNvGraphicFramePr>
          <p:nvPr/>
        </p:nvGraphicFramePr>
        <p:xfrm>
          <a:off x="0" y="533400"/>
          <a:ext cx="9144000" cy="3721560"/>
        </p:xfrm>
        <a:graphic>
          <a:graphicData uri="http://schemas.openxmlformats.org/drawingml/2006/table">
            <a:tbl>
              <a:tblPr/>
              <a:tblGrid>
                <a:gridCol w="1676400"/>
                <a:gridCol w="3276600"/>
                <a:gridCol w="1524000"/>
                <a:gridCol w="1447800"/>
                <a:gridCol w="1219200"/>
              </a:tblGrid>
              <a:tr h="749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Preplant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Layby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714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Valor and/or Direx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1. Reflex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2. Reflex + Direx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3. Direx + Warrant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Staple/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Pyrimax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Dual Mag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Direx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  <a:b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MSMA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D6D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8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tx1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300" b="1">
                <a:solidFill>
                  <a:srgbClr val="00FFFF"/>
                </a:solidFill>
                <a:latin typeface="Times New Roman" pitchFamily="18" charset="0"/>
              </a:rPr>
              <a:t>RR Reduced Tillage Cotton Systems. 2014.</a:t>
            </a:r>
          </a:p>
        </p:txBody>
      </p:sp>
      <p:sp>
        <p:nvSpPr>
          <p:cNvPr id="37909" name="Line 39"/>
          <p:cNvSpPr>
            <a:spLocks noChangeShapeType="1"/>
          </p:cNvSpPr>
          <p:nvPr/>
        </p:nvSpPr>
        <p:spPr bwMode="auto">
          <a:xfrm>
            <a:off x="15240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911" name="Text Box 29"/>
          <p:cNvSpPr txBox="1">
            <a:spLocks noChangeArrowheads="1"/>
          </p:cNvSpPr>
          <p:nvPr/>
        </p:nvSpPr>
        <p:spPr bwMode="auto">
          <a:xfrm>
            <a:off x="914400" y="46482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For Georgia Growers, tell us when you plant and we will tell you when to apply POST and layby.</a:t>
            </a:r>
          </a:p>
        </p:txBody>
      </p:sp>
    </p:spTree>
    <p:extLst>
      <p:ext uri="{BB962C8B-B14F-4D97-AF65-F5344CB8AC3E}">
        <p14:creationId xmlns:p14="http://schemas.microsoft.com/office/powerpoint/2010/main" val="397013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eeding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69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500" b="1">
                <a:solidFill>
                  <a:srgbClr val="FFFF00"/>
                </a:solidFill>
              </a:rPr>
              <a:t>Benefits and Concerns with Future Herbicide Tolerant Traits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" y="5934075"/>
            <a:ext cx="3111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20000"/>
                    <a:lumOff val="80000"/>
                  </a:srgbClr>
                </a:solidFill>
                <a:latin typeface="Arial" charset="0"/>
                <a:cs typeface="Arial" pitchFamily="34" charset="0"/>
              </a:rPr>
              <a:t>Stanley Culpepper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20000"/>
                    <a:lumOff val="80000"/>
                  </a:srgbClr>
                </a:solidFill>
                <a:latin typeface="Arial" charset="0"/>
                <a:cs typeface="Arial" pitchFamily="34" charset="0"/>
              </a:rPr>
              <a:t>UGA Cooperative Extension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20000"/>
                    <a:lumOff val="80000"/>
                  </a:srgbClr>
                </a:solidFill>
                <a:latin typeface="Arial" charset="0"/>
                <a:cs typeface="Arial" pitchFamily="34" charset="0"/>
              </a:rPr>
              <a:t>Tifton, GA</a:t>
            </a:r>
          </a:p>
        </p:txBody>
      </p:sp>
    </p:spTree>
    <p:extLst>
      <p:ext uri="{BB962C8B-B14F-4D97-AF65-F5344CB8AC3E}">
        <p14:creationId xmlns:p14="http://schemas.microsoft.com/office/powerpoint/2010/main" val="12924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/>
          <p:cNvSpPr>
            <a:spLocks noChangeArrowheads="1"/>
          </p:cNvSpPr>
          <p:nvPr/>
        </p:nvSpPr>
        <p:spPr bwMode="auto">
          <a:xfrm>
            <a:off x="3124200" y="4572000"/>
            <a:ext cx="2743200" cy="2286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152400" y="44958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Arial" charset="0"/>
                <a:cs typeface="Arial" charset="0"/>
              </a:rPr>
              <a:t>The Balancing Act</a:t>
            </a:r>
            <a:endParaRPr lang="en-US" altLang="en-US" sz="4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0" y="46482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cs typeface="Arial" charset="0"/>
              </a:rPr>
              <a:t>Risk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5334000" y="46482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cs typeface="Arial" charset="0"/>
              </a:rPr>
              <a:t>Reward</a:t>
            </a:r>
          </a:p>
        </p:txBody>
      </p:sp>
      <p:pic>
        <p:nvPicPr>
          <p:cNvPr id="39943" name="Picture 7" descr="C:\Users\lynnsos\AppData\Local\Microsoft\Windows\Temporary Internet Files\Content.IE5\XYSV83HN\MP900442294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1512888"/>
            <a:ext cx="39433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 descr="D:\Photo's\Herbicide Crop Injury - Phenoxy\april25-2011 1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81138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Problematic Weeds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9144000" cy="4838700"/>
          </a:xfrm>
        </p:spPr>
        <p:txBody>
          <a:bodyPr/>
          <a:lstStyle/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Palmer amaranth</a:t>
            </a: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err="1" smtClean="0">
                <a:solidFill>
                  <a:schemeClr val="bg1"/>
                </a:solidFill>
              </a:rPr>
              <a:t>Waterhemp</a:t>
            </a:r>
            <a:endParaRPr lang="en-US" altLang="en-US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Horseweed </a:t>
            </a: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Giant Ragweed</a:t>
            </a: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Common Ragweed</a:t>
            </a: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Ryegrass </a:t>
            </a: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err="1" smtClean="0">
                <a:solidFill>
                  <a:schemeClr val="bg1"/>
                </a:solidFill>
              </a:rPr>
              <a:t>Johnsongrass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err="1" smtClean="0">
                <a:solidFill>
                  <a:schemeClr val="bg1"/>
                </a:solidFill>
              </a:rPr>
              <a:t>Goosegrass</a:t>
            </a:r>
            <a:endParaRPr lang="en-US" altLang="en-US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42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err="1" smtClean="0">
                <a:solidFill>
                  <a:schemeClr val="bg1"/>
                </a:solidFill>
              </a:rPr>
              <a:t>Morningglory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96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SC00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t>Rapid Growth Becoming Extremely Large</a:t>
            </a:r>
          </a:p>
        </p:txBody>
      </p:sp>
      <p:pic>
        <p:nvPicPr>
          <p:cNvPr id="60420" name="Picture 4" descr="24d 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72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628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oct5-2011 0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4648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oct5-2011 0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30"/>
          <a:stretch>
            <a:fillRect/>
          </a:stretch>
        </p:blipFill>
        <p:spPr bwMode="auto">
          <a:xfrm>
            <a:off x="4724400" y="381000"/>
            <a:ext cx="441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724400" y="556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Future Technology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52400" y="5562600"/>
            <a:ext cx="4343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Average RR Program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810000" y="6096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2010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-76200"/>
            <a:ext cx="9144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</a:rPr>
              <a:t>2015/2016:  New Technology: 2,4-D &amp; dicamba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257800" y="1422400"/>
            <a:ext cx="3429000" cy="276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500" b="1">
                <a:solidFill>
                  <a:schemeClr val="bg1"/>
                </a:solidFill>
              </a:rPr>
              <a:t> flexibility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500" b="1">
                <a:solidFill>
                  <a:schemeClr val="bg1"/>
                </a:solidFill>
              </a:rPr>
              <a:t> consistency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500" b="1">
                <a:solidFill>
                  <a:schemeClr val="bg1"/>
                </a:solidFill>
              </a:rPr>
              <a:t> dryland or irrigated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500" b="1">
                <a:solidFill>
                  <a:schemeClr val="bg1"/>
                </a:solidFill>
              </a:rPr>
              <a:t> less hand weeding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500" b="1">
                <a:solidFill>
                  <a:schemeClr val="bg1"/>
                </a:solidFill>
              </a:rPr>
              <a:t>less carryover</a:t>
            </a:r>
          </a:p>
        </p:txBody>
      </p:sp>
    </p:spTree>
    <p:extLst>
      <p:ext uri="{BB962C8B-B14F-4D97-AF65-F5344CB8AC3E}">
        <p14:creationId xmlns:p14="http://schemas.microsoft.com/office/powerpoint/2010/main" val="353296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an2009 1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jan2009 2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0" y="6027738"/>
            <a:ext cx="2667000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dicamba 0.5 lb;   8 inch Palmer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0"/>
            <a:ext cx="1066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12 DAT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077200" y="0"/>
            <a:ext cx="1066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24 DAT</a:t>
            </a:r>
          </a:p>
        </p:txBody>
      </p:sp>
    </p:spTree>
    <p:extLst>
      <p:ext uri="{BB962C8B-B14F-4D97-AF65-F5344CB8AC3E}">
        <p14:creationId xmlns:p14="http://schemas.microsoft.com/office/powerpoint/2010/main" val="13259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  <a:latin typeface="Arial" charset="0"/>
              </a:rPr>
              <a:t>2012 Georgia Fruit and Vegetables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209550" y="1752600"/>
            <a:ext cx="8477250" cy="2895600"/>
          </a:xfrm>
        </p:spPr>
        <p:txBody>
          <a:bodyPr/>
          <a:lstStyle/>
          <a:p>
            <a:pPr eaLnBrk="1" hangingPunct="1"/>
            <a:r>
              <a:rPr lang="en-US" altLang="en-US" sz="3300" b="1" smtClean="0">
                <a:latin typeface="Arial" charset="0"/>
              </a:rPr>
              <a:t>Approximately 200,000 acres of veggies</a:t>
            </a:r>
          </a:p>
          <a:p>
            <a:pPr eaLnBrk="1" hangingPunct="1"/>
            <a:r>
              <a:rPr lang="en-US" altLang="en-US" sz="3300" b="1" smtClean="0">
                <a:latin typeface="Arial" charset="0"/>
              </a:rPr>
              <a:t>45 different crops</a:t>
            </a:r>
          </a:p>
          <a:p>
            <a:pPr eaLnBrk="1" hangingPunct="1"/>
            <a:r>
              <a:rPr lang="en-US" altLang="en-US" sz="3300" b="1" smtClean="0">
                <a:latin typeface="Arial" charset="0"/>
              </a:rPr>
              <a:t>3rd in U.S. vegetable production acres</a:t>
            </a:r>
          </a:p>
          <a:p>
            <a:pPr eaLnBrk="1" hangingPunct="1"/>
            <a:r>
              <a:rPr lang="en-US" altLang="en-US" sz="3300" b="1" smtClean="0">
                <a:latin typeface="Arial" charset="0"/>
              </a:rPr>
              <a:t>Farm Gate Value: $1,200,000,000</a:t>
            </a:r>
          </a:p>
        </p:txBody>
      </p:sp>
      <p:pic>
        <p:nvPicPr>
          <p:cNvPr id="52228" name="Picture 2" descr="DSC048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94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jan2009 16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ED2A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1" name="Picture 4" descr="100_040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3302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r>
              <a:rPr lang="en-US" altLang="en-US" sz="3000" b="1" smtClean="0">
                <a:solidFill>
                  <a:srgbClr val="FFFF00"/>
                </a:solidFill>
              </a:rPr>
              <a:t>Most Specialty Crops Are Very Sensitive to 2,4-D or Dicamba</a:t>
            </a:r>
          </a:p>
        </p:txBody>
      </p:sp>
      <p:pic>
        <p:nvPicPr>
          <p:cNvPr id="54275" name="Picture 3" descr="jan2009 1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049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jan2009 1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49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jan2009 16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076700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jan2009 1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4"/>
          <p:cNvSpPr>
            <a:spLocks noChangeArrowheads="1"/>
          </p:cNvSpPr>
          <p:nvPr/>
        </p:nvSpPr>
        <p:spPr bwMode="auto">
          <a:xfrm>
            <a:off x="3124200" y="4572000"/>
            <a:ext cx="2743200" cy="2286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152400" y="44958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Arial" charset="0"/>
              </a:rPr>
              <a:t>The Balancing Act</a:t>
            </a:r>
            <a:endParaRPr lang="en-US" altLang="en-US" sz="48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5301" name="Picture 4" descr="Jeremy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1447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 descr="D:\Photo's\Equipment\DSC060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3962400" cy="2971800"/>
          </a:xfrm>
        </p:spPr>
      </p:pic>
      <p:sp>
        <p:nvSpPr>
          <p:cNvPr id="55303" name="TextBox 1"/>
          <p:cNvSpPr txBox="1">
            <a:spLocks noChangeArrowheads="1"/>
          </p:cNvSpPr>
          <p:nvPr/>
        </p:nvSpPr>
        <p:spPr bwMode="auto">
          <a:xfrm>
            <a:off x="5181600" y="47244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</a:rPr>
              <a:t>Potentially more economically effective sustainable programs?</a:t>
            </a:r>
          </a:p>
        </p:txBody>
      </p:sp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76200" y="4808538"/>
            <a:ext cx="3581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</a:rPr>
              <a:t>Managing off-target movement</a:t>
            </a:r>
          </a:p>
        </p:txBody>
      </p:sp>
    </p:spTree>
    <p:extLst>
      <p:ext uri="{BB962C8B-B14F-4D97-AF65-F5344CB8AC3E}">
        <p14:creationId xmlns:p14="http://schemas.microsoft.com/office/powerpoint/2010/main" val="25682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FF00"/>
                </a:solidFill>
              </a:rPr>
              <a:t>Culpepper Future Cotton Programs (Seed Technology)</a:t>
            </a:r>
          </a:p>
        </p:txBody>
      </p:sp>
      <p:sp>
        <p:nvSpPr>
          <p:cNvPr id="57347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8" name="Title 1"/>
          <p:cNvSpPr>
            <a:spLocks/>
          </p:cNvSpPr>
          <p:nvPr/>
        </p:nvSpPr>
        <p:spPr bwMode="auto">
          <a:xfrm>
            <a:off x="228600" y="16002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Monsanto = Roundup, Liberty, Residuals, </a:t>
            </a:r>
            <a:r>
              <a:rPr lang="en-US" altLang="en-US" sz="1600" b="1" dirty="0" err="1" smtClean="0">
                <a:solidFill>
                  <a:srgbClr val="FFFFFF"/>
                </a:solidFill>
                <a:cs typeface="Arial" charset="0"/>
              </a:rPr>
              <a:t>dicamba</a:t>
            </a:r>
            <a:endParaRPr lang="en-US" alt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228600" y="31242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Dow = Roundup, Liberty, Residuals, </a:t>
            </a:r>
            <a:r>
              <a:rPr lang="en-US" altLang="en-US" sz="1600" b="1" dirty="0" smtClean="0">
                <a:solidFill>
                  <a:srgbClr val="FFFFFF"/>
                </a:solidFill>
                <a:cs typeface="Arial" charset="0"/>
              </a:rPr>
              <a:t>2,4-D choline</a:t>
            </a:r>
            <a:endParaRPr lang="en-US" alt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28600" y="47244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Bayer = Roundup, Liberty, Residuals</a:t>
            </a:r>
            <a:endParaRPr lang="en-US" alt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Chart 3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5" imgW="9242337" imgH="6956139" progId="Excel.Chart.8">
                  <p:embed/>
                </p:oleObj>
              </mc:Choice>
              <mc:Fallback>
                <p:oleObj r:id="rId5" imgW="9242337" imgH="69561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30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800" b="1">
                <a:solidFill>
                  <a:srgbClr val="FFFF00"/>
                </a:solidFill>
              </a:rPr>
              <a:t>Percentage of Time Wind is &lt; 10 MPH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May 1 – June 30, 2012*</a:t>
            </a:r>
          </a:p>
        </p:txBody>
      </p:sp>
    </p:spTree>
    <p:extLst>
      <p:ext uri="{BB962C8B-B14F-4D97-AF65-F5344CB8AC3E}">
        <p14:creationId xmlns:p14="http://schemas.microsoft.com/office/powerpoint/2010/main" val="27890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FF00"/>
                </a:solidFill>
              </a:rPr>
              <a:t>Culpepper Future Cotton Programs (Seed Technology)</a:t>
            </a:r>
          </a:p>
        </p:txBody>
      </p:sp>
      <p:sp>
        <p:nvSpPr>
          <p:cNvPr id="57347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8" name="Title 1"/>
          <p:cNvSpPr>
            <a:spLocks/>
          </p:cNvSpPr>
          <p:nvPr/>
        </p:nvSpPr>
        <p:spPr bwMode="auto">
          <a:xfrm>
            <a:off x="228600" y="16002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Monsanto = Roundup, Liberty, Residuals, </a:t>
            </a:r>
            <a:r>
              <a:rPr lang="en-US" altLang="en-US" sz="1600" b="1" dirty="0" err="1" smtClean="0">
                <a:solidFill>
                  <a:srgbClr val="FFFFFF"/>
                </a:solidFill>
                <a:cs typeface="Arial" charset="0"/>
              </a:rPr>
              <a:t>dicamba</a:t>
            </a:r>
            <a:endParaRPr lang="en-US" alt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228600" y="31242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Dow = Roundup, Liberty, Residuals, </a:t>
            </a:r>
            <a:r>
              <a:rPr lang="en-US" altLang="en-US" sz="1600" b="1" dirty="0" smtClean="0">
                <a:solidFill>
                  <a:srgbClr val="FFFFFF"/>
                </a:solidFill>
                <a:cs typeface="Arial" charset="0"/>
              </a:rPr>
              <a:t>2,4-D choline</a:t>
            </a:r>
            <a:endParaRPr lang="en-US" alt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28600" y="47244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Bayer = Roundup, Liberty, Residuals</a:t>
            </a:r>
            <a:endParaRPr lang="en-US" alt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412066">
            <a:off x="342899" y="2624618"/>
            <a:ext cx="84582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YIELD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5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588"/>
            <a:ext cx="9167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54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3963"/>
            <a:ext cx="32766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548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5635611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5236" name="Picture 4" descr="DSC01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itchFamily="18" charset="0"/>
              </a:rPr>
              <a:t>Impact on Harvest</a:t>
            </a:r>
          </a:p>
        </p:txBody>
      </p:sp>
      <p:pic>
        <p:nvPicPr>
          <p:cNvPr id="95238" name="Picture 4" descr="palmer and 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976688"/>
            <a:ext cx="2408237" cy="280511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739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44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-76200" y="990600"/>
          <a:ext cx="91440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990600"/>
                        <a:ext cx="914400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648200" y="36417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230 K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981200" y="464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250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352800" y="4343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28 K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019800" y="31845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309 K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676400" y="51054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Giant ragweed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620000" y="22701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450 K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91425" tIns="45713" rIns="91425" bIns="45713"/>
          <a:lstStyle/>
          <a:p>
            <a:r>
              <a:rPr lang="en-US" altLang="en-US" sz="3800" b="1" dirty="0" smtClean="0">
                <a:solidFill>
                  <a:srgbClr val="FFFF00"/>
                </a:solidFill>
              </a:rPr>
              <a:t>Number of Seed Produced per Plant</a:t>
            </a:r>
            <a:br>
              <a:rPr lang="en-US" altLang="en-US" sz="3800" b="1" dirty="0" smtClean="0">
                <a:solidFill>
                  <a:srgbClr val="FFFF00"/>
                </a:solidFill>
              </a:rPr>
            </a:br>
            <a:r>
              <a:rPr lang="en-US" altLang="en-US" sz="3800" b="1" dirty="0" smtClean="0">
                <a:solidFill>
                  <a:srgbClr val="FFFF00"/>
                </a:solidFill>
              </a:rPr>
              <a:t> </a:t>
            </a:r>
            <a:endParaRPr lang="en-US" altLang="en-US" sz="3800" b="1" dirty="0" smtClean="0">
              <a:solidFill>
                <a:srgbClr val="FFFFFF"/>
              </a:solidFill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Arial" charset="0"/>
              </a:rPr>
              <a:t>Ragweed = Harrison et al. 2001; johnsongrass = Warwick and Black (1983); horseweed = Regehr and Bazzaz (1979); waterhemp = Nordby and Hartzler (2004);  Palmer amaranth = Macrae et al (2009).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124200" y="51054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Johnson-grass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495800" y="5105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Horseweed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943600" y="5105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Waterhemp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7467600" y="5105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Palmer amaranth</a:t>
            </a:r>
          </a:p>
        </p:txBody>
      </p:sp>
    </p:spTree>
    <p:extLst>
      <p:ext uri="{BB962C8B-B14F-4D97-AF65-F5344CB8AC3E}">
        <p14:creationId xmlns:p14="http://schemas.microsoft.com/office/powerpoint/2010/main" val="12312117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/0,6/25,39/3,8"/>
  <p:tag name="LOCK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0,99/0,6/3,8/3,8"/>
  <p:tag name="LOCK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,78/19,8/2,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5,2/24,2/12,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66/20,2/0,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0,6/18,46/2/0,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,6/18,79/20,2/0,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SIBLE" val="System.Xml.XmlAttribute"/>
  <p:tag name="WIZSHAPE" val="WizShape"/>
  <p:tag name="LOCKED" val="1"/>
  <p:tag name="POSITION" val="22,8/18,46/2/0,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Default Design">
  <a:themeElements>
    <a:clrScheme name="1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ASF_FolienDesign">
  <a:themeElements>
    <a:clrScheme name="Larissa">
      <a:dk1>
        <a:srgbClr val="000000"/>
      </a:dk1>
      <a:lt1>
        <a:srgbClr val="FFFFFF"/>
      </a:lt1>
      <a:dk2>
        <a:srgbClr val="000000"/>
      </a:dk2>
      <a:lt2>
        <a:srgbClr val="939393"/>
      </a:lt2>
      <a:accent1>
        <a:srgbClr val="004A96"/>
      </a:accent1>
      <a:accent2>
        <a:srgbClr val="6491B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6C0DA"/>
      </a:hlink>
      <a:folHlink>
        <a:srgbClr val="E0E9F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1803</Words>
  <Application>Microsoft Office PowerPoint</Application>
  <PresentationFormat>On-screen Show (4:3)</PresentationFormat>
  <Paragraphs>585</Paragraphs>
  <Slides>78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Office Theme</vt:lpstr>
      <vt:lpstr>8_Default Design</vt:lpstr>
      <vt:lpstr>1_Office Theme</vt:lpstr>
      <vt:lpstr>5_Office Theme</vt:lpstr>
      <vt:lpstr>2_Default Design</vt:lpstr>
      <vt:lpstr>14_Default Design</vt:lpstr>
      <vt:lpstr>2_Office Theme</vt:lpstr>
      <vt:lpstr>1_Blank Presentation</vt:lpstr>
      <vt:lpstr>1_BASF_FolienDesign</vt:lpstr>
      <vt:lpstr>Chart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Why More Effective….Growers Are</vt:lpstr>
      <vt:lpstr>PowerPoint Presentation</vt:lpstr>
      <vt:lpstr>PowerPoint Presentation</vt:lpstr>
      <vt:lpstr>PowerPoint Presentation</vt:lpstr>
      <vt:lpstr>Number of Seed Produced per Plant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of Day Influence on 2,4-D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More Effective….Growers Are</vt:lpstr>
      <vt:lpstr>Evolution of Row Crop Weed Management</vt:lpstr>
      <vt:lpstr>“Ideal” Integrated Weed Management</vt:lpstr>
      <vt:lpstr>Diversified Management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 ozs of Gly 4 -20 DAA</vt:lpstr>
      <vt:lpstr>Glyphosate Resistant ryegrass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More Effective….Growers Are</vt:lpstr>
      <vt:lpstr>PowerPoint Presentation</vt:lpstr>
      <vt:lpstr>PowerPoint Presentation</vt:lpstr>
      <vt:lpstr>PowerPoint Presentation</vt:lpstr>
      <vt:lpstr>PowerPoint Presentation</vt:lpstr>
      <vt:lpstr>Why More Effective….Growers Are</vt:lpstr>
      <vt:lpstr>Resistant Horseweed Issues</vt:lpstr>
      <vt:lpstr>PowerPoint Presentation</vt:lpstr>
      <vt:lpstr>PowerPoint Presentation</vt:lpstr>
      <vt:lpstr>PowerPoint Presentation</vt:lpstr>
      <vt:lpstr>PowerPoint Presentation</vt:lpstr>
      <vt:lpstr>Problematic Weeds </vt:lpstr>
      <vt:lpstr>PowerPoint Presentation</vt:lpstr>
      <vt:lpstr>PowerPoint Presentation</vt:lpstr>
      <vt:lpstr>2012 Georgia Fruit and Vegetables</vt:lpstr>
      <vt:lpstr>Most Specialty Crops Are Very Sensitive to 2,4-D or Dicamba</vt:lpstr>
      <vt:lpstr>PowerPoint Presentation</vt:lpstr>
      <vt:lpstr>Culpepper Future Cotton Programs (Seed Technology)</vt:lpstr>
      <vt:lpstr>PowerPoint Presentation</vt:lpstr>
      <vt:lpstr>Culpepper Future Cotton Programs (Seed Technology)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culpepper_home</dc:creator>
  <cp:lastModifiedBy>culpepper_home</cp:lastModifiedBy>
  <cp:revision>16</cp:revision>
  <cp:lastPrinted>2014-02-10T15:32:21Z</cp:lastPrinted>
  <dcterms:created xsi:type="dcterms:W3CDTF">2014-02-09T20:52:17Z</dcterms:created>
  <dcterms:modified xsi:type="dcterms:W3CDTF">2014-02-17T14:13:45Z</dcterms:modified>
</cp:coreProperties>
</file>