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0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1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3" r:id="rId3"/>
    <p:sldMasterId id="2147483716" r:id="rId4"/>
    <p:sldMasterId id="2147483737" r:id="rId5"/>
    <p:sldMasterId id="2147483751" r:id="rId6"/>
    <p:sldMasterId id="2147483768" r:id="rId7"/>
    <p:sldMasterId id="2147483789" r:id="rId8"/>
    <p:sldMasterId id="2147483810" r:id="rId9"/>
    <p:sldMasterId id="2147483822" r:id="rId10"/>
    <p:sldMasterId id="2147483834" r:id="rId11"/>
    <p:sldMasterId id="2147483855" r:id="rId12"/>
  </p:sldMasterIdLst>
  <p:notesMasterIdLst>
    <p:notesMasterId r:id="rId41"/>
  </p:notesMasterIdLst>
  <p:handoutMasterIdLst>
    <p:handoutMasterId r:id="rId42"/>
  </p:handoutMasterIdLst>
  <p:sldIdLst>
    <p:sldId id="257" r:id="rId13"/>
    <p:sldId id="258" r:id="rId14"/>
    <p:sldId id="289" r:id="rId15"/>
    <p:sldId id="268" r:id="rId16"/>
    <p:sldId id="274" r:id="rId17"/>
    <p:sldId id="278" r:id="rId18"/>
    <p:sldId id="277" r:id="rId19"/>
    <p:sldId id="279" r:id="rId20"/>
    <p:sldId id="282" r:id="rId21"/>
    <p:sldId id="259" r:id="rId22"/>
    <p:sldId id="263" r:id="rId23"/>
    <p:sldId id="281" r:id="rId24"/>
    <p:sldId id="264" r:id="rId25"/>
    <p:sldId id="266" r:id="rId26"/>
    <p:sldId id="287" r:id="rId27"/>
    <p:sldId id="265" r:id="rId28"/>
    <p:sldId id="273" r:id="rId29"/>
    <p:sldId id="284" r:id="rId30"/>
    <p:sldId id="269" r:id="rId31"/>
    <p:sldId id="288" r:id="rId32"/>
    <p:sldId id="270" r:id="rId33"/>
    <p:sldId id="261" r:id="rId34"/>
    <p:sldId id="286" r:id="rId35"/>
    <p:sldId id="283" r:id="rId36"/>
    <p:sldId id="275" r:id="rId37"/>
    <p:sldId id="276" r:id="rId38"/>
    <p:sldId id="285" r:id="rId39"/>
    <p:sldId id="26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F1248-03ED-4239-BD4C-82EC0AACAF2F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DC118-AA57-4D62-9400-F230CD6B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6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21989-6430-4AD7-A0E5-227AAF80832B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64281-B82A-4B80-A49D-81BB72887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1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B061ED-E717-487D-B024-554FE678695D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878C729E-44B7-4282-BFD4-2CF778554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1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04B1-D516-430C-923B-1D405C93C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781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0C8E25D-1836-4EC3-9B96-8F22CC2EC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852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0BE5EE3-BD54-4184-A0A5-DC241347D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82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3D1A77F-AB57-4E9D-9FB5-D1550EB2B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029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15423088-4E11-43FD-9B2E-5A3E9D5C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041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5346B-33AC-4459-8BBB-F6A57D90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20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1BB6-DF1B-49F4-948C-27E1144D5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412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3BE1D-E4F3-4FF8-9BA7-6190AE84C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265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72D95-1E48-4D1C-913B-794CF924F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371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4B8E0-7671-42C5-BD92-12A88AD20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40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28D8F-EF0E-4EE8-BC0E-EACB26F24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09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7234D-7692-449C-A5F2-F36C35C34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04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7CE3D-C9C6-4BBF-A9BF-2263BC9F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728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E0A4-20BA-4DFD-98F6-666991396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428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365E8-7022-4817-A24E-4FB26015D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964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967C7-8467-43DF-982E-1D6AD5008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807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B23A1-9F38-4269-9532-5541C9927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099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50F7A-82FB-4257-9A8D-215C3A4A2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462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FF15C-0B25-4347-81DC-13A293CAD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916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BF9A-7D67-45EB-B904-411B3887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49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9AADC-B2F0-4C1F-B909-64953F451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975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BBD2-74E2-4723-B728-B0A5126B7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2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09632-8ECB-4FBA-A434-A1FC6F7D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558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C4D94-75C6-448C-B3F3-D0FA3DA25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108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CC422-0D43-49B1-9BB4-2B6E554E5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328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70A35-B7A3-4AEC-B146-A7807D988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525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E5E82D7C-B4F4-4348-85B8-8AB5D64F9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76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D8DAD-35C5-430D-AEBF-23AE38D1C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41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73387-652B-4C6C-BF5C-060265B44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650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00E2E-299E-4D61-9A48-414CB01D9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310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9B6E5-75FA-4569-8C76-D25352334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010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FEB92-F526-4D7E-AABF-81A6D548F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308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B6A75-1F04-4986-A2B2-A4CBEE936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86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7269-EA6E-4FB2-9183-758D15181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608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A1D0E-70CD-4824-A423-7C3687B67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294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0923-15FA-4CDA-8A86-E8517AD1B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917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4D7A-056A-4F19-82E8-B55CF366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768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3C541-F912-40BE-8F8D-A7068B6C3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29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66F94-F67F-4669-BD4C-C595FFD8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281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09E6E-4237-469F-9D30-1211F50F7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42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D36D7-E017-4289-AD7A-B40767E50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782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4B38-85E6-4D47-AEF9-D10DDE941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838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7EACE-02CE-4E99-A5ED-DD7B563CA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606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E6E32-A175-4415-9BD1-D1F72120C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03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C8169-F7B6-40A6-BF14-64E2A2B9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795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0EBC8-255A-4746-A350-EC0188E78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137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2A24A-4746-45B1-87E1-B18E057D0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70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9CD24-5158-451E-8B21-26E152434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919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1683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329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457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10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223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772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0B478-2719-4B75-9B54-170F444E2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785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442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738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971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955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077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077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240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00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8793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74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5A05-8A72-4006-8FD8-E03F3D286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263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281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464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6863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306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953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279EBBB1-DBA2-4202-B0BD-C712350E4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263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2F52E-BF0A-45CE-AB1E-BCD9A9176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781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7C422-6EDD-4386-A8DF-939C7D800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061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6A363-3B70-495E-BDDD-75D81745A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50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06DB3-2A31-47F2-9570-8167ABC1A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79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6526B-8083-4C9F-999B-BF51B6AEC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079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3F66F-CED0-490D-80AF-B4C076E47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292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EF241-90D6-4349-8267-5C431D828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08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62FD9-E03F-4522-B2F5-FF1A8DCC1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016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393C1-DEA6-47A8-ABD7-51906A65D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252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5E5E3-A847-48D2-B7E7-0EC327553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5267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2BBF6-6344-4D31-B39A-23420EAFD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5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0D414-C23F-4CCB-B5DC-A408C71D0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6751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39923-DF6C-4DB6-8D98-36CF6518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452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C8C6-2762-486B-9DCF-91A38BF3A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705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ADF8-E8D7-4953-89BE-F9B86A266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21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5A6E7-4368-4CD0-8B2F-DF989209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641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7AC79-0782-402D-8400-D93A7EAD19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340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0C459-52CA-4C7C-A1F3-DB8F9AD0C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0376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4242D-14DC-46E8-921A-03D483F30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72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E9681-04C2-423B-8389-464E9A82C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752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167B8-88F3-4998-A667-FB202E9A8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631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03A6EA94-08F1-42DA-80F9-05C85820C83A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8BE20AD3-C9F8-45A5-B5C9-7E9E1E800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218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3F55C61B-77D9-473A-9B73-3BA58EB28A6F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6566B3BD-9DAF-470A-A681-FDC0657DB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0077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A5CC96B0-F24B-41DB-8142-B4565AE5182C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FABEC9FB-8C6B-4ACA-ABA9-B5B41212E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2956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741CB31C-CA26-4748-907C-445C2410849F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166361DC-7B8B-4CDB-84B0-42554D84A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463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31E58729-C767-409C-9EC5-C0E62BAD4A94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955A3597-495A-4373-82EB-85CE3F75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10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1893F-E2E5-4D56-8BAF-5F3848AAF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4800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5A03DE9D-C572-470D-BD8A-62B231CB668B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EA768D5A-972B-487C-BD23-97F634FD9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929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411306B2-19B8-4D45-A0C2-EFE8D7A7D19C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5BC5B187-9FFD-472E-B786-724103A5D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967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08BD8703-3FAE-4701-83F3-3BA616A787CD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DE8868FB-29C9-44F2-88FD-896A6E1EB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29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51E2020F-2942-4141-AF37-DA2499E72604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D14D5A85-FFC0-4F09-B33F-60B787A5E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786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92534DF5-2D4C-464D-8BFA-5490FA2FE787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2D884B8C-FADA-41EA-9FAB-EFC64D5C3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8126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7D609529-6B08-48B4-93E3-A84F5E4325D5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71DCBC37-96B8-400E-B6C8-5D480A40F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00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fld id="{68911659-C629-4B39-B5C2-887326C53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2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2386-B433-4C19-AFF2-3735EE03C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52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A3E9B-11C2-410C-8FA9-CF02847C4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44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580BF41F-314B-41E6-8A47-89F0C241A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26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B259D-8B51-4D2F-A950-67AB32DDF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50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EA827-0D44-415F-B04B-07D9D87D9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75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E799-E196-471B-88DC-AC0F1D89C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1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D082D-F647-4FC5-8225-C5340E3CB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03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5AC31-C1B6-4689-8421-B133C894E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91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A9E4A-C875-431E-A56D-1F662421C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05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47A8-64D5-4FBB-86A8-2D4D6FE8C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43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F594F-3A91-45F7-BA78-49BE77DBE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BBF77-A81A-49DA-A278-9C27B9FD5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66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EAABA-3481-41AE-A02C-ABAEA38AD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06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3F09-6C6E-4100-BE6A-B1CD3DFCC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23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648EC-7BF0-4295-9FAA-2E9E481FF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2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632CA-DEB7-406F-8979-B6C3DC04C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41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83904-ACD9-4269-848A-3A88D902D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38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C2399-284F-423B-AE51-4299F879B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28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22DE6-E9B0-47C9-A303-A27EB5DD6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944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77B3-8356-4233-B802-8CD9D9FD9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81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098C5-F5EC-483E-9231-B2504196D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85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9B518-02DC-4DF7-9BEB-BCC5D0015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9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97BC-063A-4C0C-AF16-453E32280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28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91113-FCA8-4316-81FE-7F487671C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98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3EE53-F503-4C77-AFBD-6B3261C65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01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A4E6234-20C3-48BE-A268-B5E62F292897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55B9FC7-84EB-4D31-AA31-A7B194B3B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66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5A17D92-F510-4FF6-B5A8-9371A2CBF08E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B107B21-5EDF-4D1C-A705-9764A9A3F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64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AEC990E-B0FD-4207-BE5C-D2E925EAB917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95DCC69-2951-483E-B870-B82955A9B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098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4C8C847-0DBA-4621-B4F4-A7AB82D47B87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36CFA51-C1A8-432A-9A99-4A5AF8725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40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6FA5D1E-1FEA-40F1-B7FA-16E2B06A26F5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873ABB0-E982-4F72-97DC-3B8DB068F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85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79108DB-B0F2-4940-9087-1344467AF642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8B3DE40-5617-4877-9C5F-A928A0CF9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5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260FD18-1A42-446D-BC51-DAC9EA0C01D5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7957EF5-47A0-42DE-94FD-22B72AFE2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8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DDEA282-BA4F-43D0-BB98-BF35AE3D1D2F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35F6A9-F1F7-4887-82CE-7E2229965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7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62C7D-BF88-4CA7-A2B7-B108A53B1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920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8811DBA-EF83-4E6F-ADA0-BCCF055E723A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3429D15-E02A-410E-810C-3B083305D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16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AEA01E6-722F-4573-9A63-4532C52F2F72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0DF4734-D389-4871-9AF6-6D2787270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65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5D07AB4-5452-4FB1-B593-276F03A7FF7B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7A8CC61-73B2-44BE-8F8A-CEE5A9430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827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A9029B0-8824-4E88-8A43-5E303410C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033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5B149C2-4DA2-4764-A680-9D3ABC6B2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938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45B05-6042-4305-B19D-FA2021035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07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AC020-4626-4777-896D-4669486C3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7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23291-0FA0-4949-9312-A2853588A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83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5552-31F7-44FE-B1DA-317DDB5ED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01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5C7F6-E62C-4BCF-94C6-52F62C737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6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5D2D0-18EA-4BA9-AA0F-740DD6B9F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45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0AD0-94C5-4207-9BDA-492447EE4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4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85FA6-6F99-41F5-A087-FB8D87076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911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11E8-5AF0-40B8-B48E-1C7B10000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79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8B972-5CD8-47BD-85B5-8744F6E59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9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6834D-ADB0-4A44-93CA-31424D722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22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7225C-16BE-4121-A284-F6081C742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58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C84E5-6C74-47E5-8EBF-11665CB2A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5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242FE-ABBE-4C77-9396-F0465F738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502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679-F19E-4E0D-86CE-03135B808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282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42CA5-D202-4517-97F7-CF765533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6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312E-EF84-4C5F-919F-EC7745EA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435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1BA6-183D-4E85-9A6F-D137CD52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994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42134-6DD7-4837-904E-BBFB5ADA3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90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B65A8-944A-462D-860E-15556A2A4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48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0B242-A267-4AD3-9068-F3633DA65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1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3733800"/>
            <a:ext cx="86868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181600"/>
            <a:ext cx="86868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100"/>
            </a:lvl1pPr>
          </a:lstStyle>
          <a:p>
            <a:pPr>
              <a:defRPr/>
            </a:pPr>
            <a:fld id="{3B1729A5-F10A-4D7E-AE97-36AAC9A3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4816"/>
      </p:ext>
    </p:extLst>
  </p:cSld>
  <p:clrMapOvr>
    <a:masterClrMapping/>
  </p:clrMapOvr>
  <p:transition spd="slow">
    <p:circl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CAC892-C30F-4788-8295-9939C6671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41480"/>
      </p:ext>
    </p:extLst>
  </p:cSld>
  <p:clrMapOvr>
    <a:masterClrMapping/>
  </p:clrMapOvr>
  <p:transition spd="slow">
    <p:circl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1472EA-3560-4DEE-8BDE-022E241BE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12314"/>
      </p:ext>
    </p:extLst>
  </p:cSld>
  <p:clrMapOvr>
    <a:masterClrMapping/>
  </p:clrMapOvr>
  <p:transition spd="slow">
    <p:circl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7C37AE-8CBA-4662-9B99-E888A74E5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02530"/>
      </p:ext>
    </p:extLst>
  </p:cSld>
  <p:clrMapOvr>
    <a:masterClrMapping/>
  </p:clrMapOvr>
  <p:transition spd="slow"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50F9F1-1390-4D22-A937-0226FDA77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2844"/>
      </p:ext>
    </p:extLst>
  </p:cSld>
  <p:clrMapOvr>
    <a:masterClrMapping/>
  </p:clrMapOvr>
  <p:transition spd="slow"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8CE536-1C6E-4BDC-98AA-12B35ED6C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5867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78383-10C9-4BC3-907F-968DDC7E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805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AD83A4-D567-4DF9-9FF4-B3757A9BB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04171"/>
      </p:ext>
    </p:extLst>
  </p:cSld>
  <p:clrMapOvr>
    <a:masterClrMapping/>
  </p:clrMapOvr>
  <p:transition spd="slow"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E9FB744-3942-4FE7-8D79-69D1276B1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45286"/>
      </p:ext>
    </p:extLst>
  </p:cSld>
  <p:clrMapOvr>
    <a:masterClrMapping/>
  </p:clrMapOvr>
  <p:transition spd="slow"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7526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1480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A80ABC-692E-4BDE-9086-827B1B781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620"/>
      </p:ext>
    </p:extLst>
  </p:cSld>
  <p:clrMapOvr>
    <a:masterClrMapping/>
  </p:clrMapOvr>
  <p:transition spd="slow">
    <p:circl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1752600"/>
            <a:ext cx="8229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31162C-CFFC-4D5C-8918-92F30A33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48369"/>
      </p:ext>
    </p:extLst>
  </p:cSld>
  <p:clrMapOvr>
    <a:masterClrMapping/>
  </p:clrMapOvr>
  <p:transition spd="slow">
    <p:circl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261171-AC55-4354-AC63-CCC418784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87153"/>
      </p:ext>
    </p:extLst>
  </p:cSld>
  <p:clrMapOvr>
    <a:masterClrMapping/>
  </p:clrMapOvr>
  <p:transition spd="slow">
    <p:circl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48400" cy="1447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CB7A3-6171-4F49-891A-A4420417F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90544"/>
      </p:ext>
    </p:extLst>
  </p:cSld>
  <p:clrMapOvr>
    <a:masterClrMapping/>
  </p:clrMapOvr>
  <p:transition spd="slow"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752600"/>
            <a:ext cx="40386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1F21-CB0A-466E-90F9-33A9DA4E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92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3CF70BB-C6FC-42CD-AC83-EEA85F203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B2ADB465-ABF6-4B1F-A5FF-D08776EA7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25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3EA5A2F-A3B8-4CD5-960A-1AB5EEE7E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0684A-0129-4D1F-897C-5CBC77508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65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2D1B82A-EFF2-4E15-B9E0-E52594BD8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786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4394055-B02D-4FED-8F97-7FFD795D7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660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E311502-B3EB-4C03-B49F-750E41608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43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57645C7-5769-4DA2-9C5C-EB85F14D5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96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37C4A90-BD9C-4FC1-8F09-E223FEEFC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238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3F57293B-A6DD-472B-93FE-C43326456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07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A350665-4E25-407B-8D03-6CB7A3FEC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658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408928E-42A9-4402-809F-B1985E745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560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EDE2879-E001-4DD6-9E93-955BAFF53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782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B16A68F-8748-4098-BCD3-3F0EA57C4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66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67.xml"/><Relationship Id="rId21" Type="http://schemas.openxmlformats.org/officeDocument/2006/relationships/theme" Target="../theme/theme11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3219DB-D612-4653-B4DE-A1797549C75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1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1CC84-045C-4CE1-B523-5E70172988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45F30-7D4B-4E1E-A983-AB54FA97B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9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2B292B-A26B-4C22-BDB0-9DBFE41F831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7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8950E024-0E50-46B9-8CEB-E47B518E1961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C77E80A1-CDB8-4ECF-AF17-0FBE72D07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P_SAGRI_TXT_Soybean_Patch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26A4B-D42B-4D02-A6BC-A3B0F6C075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3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0FFDC51F-1507-441E-B0C6-A7364A491237}" type="datetimeFigureOut">
              <a:rPr lang="en-US"/>
              <a:pPr>
                <a:defRPr/>
              </a:pPr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</a:defRPr>
            </a:lvl1pPr>
          </a:lstStyle>
          <a:p>
            <a:pPr>
              <a:defRPr/>
            </a:pPr>
            <a:fld id="{AB2F6827-BAE2-45C4-90FC-1C01F7762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3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E7E053-33AD-4149-B6C9-5A80EC41A9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4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P_SAGRI_TXT_Soybean_Patch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416427-D590-403C-AD5C-A0426772E6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4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C5B2D-714C-4175-A696-69D4A72C62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4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7B89CF-1E98-410D-BB7B-5CE1B97F266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4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4638"/>
            <a:ext cx="289401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B19A86-51F8-4646-B703-083636DAE0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E690-9EBE-40D9-B4BB-9DE479069B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135C4-C9DC-4E7A-9BA9-B567FA3877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8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7/UGA$!logo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8400" y="1524000"/>
            <a:ext cx="2895600" cy="1470025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2014 Soybean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41960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smtClean="0"/>
              <a:t>Eric P. Prostko</a:t>
            </a:r>
          </a:p>
          <a:p>
            <a:pPr algn="ctr" eaLnBrk="1" hangingPunct="1"/>
            <a:r>
              <a:rPr lang="en-US" altLang="en-US" smtClean="0"/>
              <a:t>Professor and Extension Weed Specialist</a:t>
            </a:r>
          </a:p>
          <a:p>
            <a:pPr algn="ctr" eaLnBrk="1" hangingPunct="1"/>
            <a:r>
              <a:rPr lang="en-US" altLang="en-US" smtClean="0"/>
              <a:t>Dept. Crop &amp; Soil Sciences</a:t>
            </a:r>
          </a:p>
        </p:txBody>
      </p:sp>
      <p:pic>
        <p:nvPicPr>
          <p:cNvPr id="164868" name="Picture 3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981700"/>
            <a:ext cx="5610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2" descr="File:UGA$!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6178550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4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Weed Control in LL Soybeans </a:t>
            </a:r>
            <a:r>
              <a:rPr lang="en-US" sz="3200" i="1" dirty="0" smtClean="0">
                <a:solidFill>
                  <a:srgbClr val="FFC000"/>
                </a:solidFill>
              </a:rPr>
              <a:t>2013</a:t>
            </a:r>
            <a:endParaRPr lang="en-US" sz="3200" i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L:\field pictures\2013 FIELD SHOTS\sb-23-13\JULY 17\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" y="6214761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SB-23-13</a:t>
            </a:r>
          </a:p>
          <a:p>
            <a:r>
              <a:rPr lang="en-US" sz="1200" i="1" dirty="0" smtClean="0"/>
              <a:t>July 17</a:t>
            </a:r>
            <a:endParaRPr lang="en-US" sz="1200" i="1" dirty="0"/>
          </a:p>
        </p:txBody>
      </p:sp>
      <p:pic>
        <p:nvPicPr>
          <p:cNvPr id="3075" name="Picture 3" descr="L:\field pictures\2013 FIELD SHOTS\sb-23-13\JULY 17\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51079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5626573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1988" y="5638800"/>
            <a:ext cx="3084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Dual Magnum @ 16 oz/A (PRE)</a:t>
            </a:r>
          </a:p>
          <a:p>
            <a:pPr algn="ctr"/>
            <a:r>
              <a:rPr lang="en-US" dirty="0" smtClean="0"/>
              <a:t>Liberty @ 29 oz/A (MPOST)</a:t>
            </a:r>
          </a:p>
          <a:p>
            <a:pPr algn="ctr"/>
            <a:r>
              <a:rPr lang="en-US" dirty="0" smtClean="0"/>
              <a:t>Reflex @ 16 oz/A (MPOST)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76800" y="2590800"/>
            <a:ext cx="1295400" cy="12954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629400" y="2590800"/>
            <a:ext cx="1447800" cy="1447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9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Yellow Nutsedge Control in Soybeans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5334000" cy="4525963"/>
          </a:xfrm>
        </p:spPr>
        <p:txBody>
          <a:bodyPr>
            <a:normAutofit/>
          </a:bodyPr>
          <a:lstStyle/>
          <a:p>
            <a:r>
              <a:rPr lang="en-US" u="sng" dirty="0" smtClean="0"/>
              <a:t>How competitive?</a:t>
            </a:r>
          </a:p>
          <a:p>
            <a:pPr lvl="1"/>
            <a:r>
              <a:rPr lang="en-US" sz="2000" i="1" dirty="0" smtClean="0"/>
              <a:t>2.2-13 plants/m</a:t>
            </a:r>
            <a:r>
              <a:rPr lang="en-US" sz="2000" i="1" baseline="30000" dirty="0" smtClean="0"/>
              <a:t>2</a:t>
            </a:r>
            <a:r>
              <a:rPr lang="en-US" sz="2000" i="1" dirty="0" smtClean="0"/>
              <a:t> = 9-34% yield loss</a:t>
            </a:r>
          </a:p>
          <a:p>
            <a:pPr lvl="1"/>
            <a:r>
              <a:rPr lang="en-US" sz="1100" i="1" dirty="0" smtClean="0"/>
              <a:t>Nelson and Smoot (2010) Weed Technol. 24:39-43</a:t>
            </a:r>
          </a:p>
          <a:p>
            <a:r>
              <a:rPr lang="en-US" u="sng" dirty="0" smtClean="0"/>
              <a:t>Herbicides</a:t>
            </a:r>
          </a:p>
          <a:p>
            <a:pPr lvl="1"/>
            <a:r>
              <a:rPr lang="en-US" dirty="0" smtClean="0"/>
              <a:t>Dual Magnum – PRE +</a:t>
            </a:r>
          </a:p>
          <a:p>
            <a:pPr lvl="1"/>
            <a:r>
              <a:rPr lang="en-US" dirty="0" smtClean="0"/>
              <a:t>Classic or </a:t>
            </a:r>
            <a:r>
              <a:rPr lang="en-US" dirty="0" err="1" smtClean="0"/>
              <a:t>Basagran</a:t>
            </a:r>
            <a:r>
              <a:rPr lang="en-US" dirty="0" smtClean="0"/>
              <a:t> – POST</a:t>
            </a:r>
          </a:p>
          <a:p>
            <a:pPr lvl="2"/>
            <a:r>
              <a:rPr lang="en-US" i="1" dirty="0" smtClean="0"/>
              <a:t>Classic = </a:t>
            </a:r>
            <a:r>
              <a:rPr lang="en-US" i="1" u="sng" dirty="0" smtClean="0"/>
              <a:t>3-4” tall</a:t>
            </a:r>
          </a:p>
          <a:p>
            <a:pPr lvl="2"/>
            <a:r>
              <a:rPr lang="en-US" i="1" dirty="0" err="1" smtClean="0"/>
              <a:t>Basagran</a:t>
            </a:r>
            <a:r>
              <a:rPr lang="en-US" i="1" dirty="0" smtClean="0"/>
              <a:t> =  </a:t>
            </a:r>
            <a:r>
              <a:rPr lang="en-US" i="1" u="sng" dirty="0" smtClean="0"/>
              <a:t>up to 8”, 2 applications</a:t>
            </a:r>
          </a:p>
          <a:p>
            <a:pPr lvl="1"/>
            <a:endParaRPr lang="en-US" sz="2000" i="1" dirty="0"/>
          </a:p>
          <a:p>
            <a:endParaRPr lang="en-US" i="1" dirty="0"/>
          </a:p>
        </p:txBody>
      </p:sp>
      <p:pic>
        <p:nvPicPr>
          <p:cNvPr id="7" name="Picture 2" descr="C:\Users\eprostko\prostkoeric C drive\xid\Cyperus esculentus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606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Do early applications of Cobra increase soybean yields?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600200"/>
            <a:ext cx="4876800" cy="4572000"/>
          </a:xfrm>
        </p:spPr>
        <p:txBody>
          <a:bodyPr/>
          <a:lstStyle/>
          <a:p>
            <a:r>
              <a:rPr lang="en-US" sz="1600" b="1" u="sng" dirty="0" smtClean="0"/>
              <a:t>Nebraska (2013)</a:t>
            </a:r>
          </a:p>
          <a:p>
            <a:pPr lvl="1"/>
            <a:r>
              <a:rPr lang="en-US" sz="1600" dirty="0" smtClean="0"/>
              <a:t>Decreases in yield were observed by destroying apical meristem by both clipping at V2 and applications of Cobra</a:t>
            </a:r>
          </a:p>
          <a:p>
            <a:r>
              <a:rPr lang="en-US" sz="1600" b="1" u="sng" dirty="0" smtClean="0"/>
              <a:t>Arkansas </a:t>
            </a:r>
          </a:p>
          <a:p>
            <a:pPr lvl="1"/>
            <a:r>
              <a:rPr lang="en-US" sz="1600" dirty="0" smtClean="0"/>
              <a:t>V3 stage</a:t>
            </a:r>
          </a:p>
          <a:p>
            <a:pPr lvl="1"/>
            <a:r>
              <a:rPr lang="en-US" sz="1600" dirty="0" smtClean="0"/>
              <a:t>21% increase in yield (2011)</a:t>
            </a:r>
          </a:p>
          <a:p>
            <a:pPr lvl="1"/>
            <a:r>
              <a:rPr lang="en-US" sz="1600" dirty="0" smtClean="0"/>
              <a:t>No difference in yield (2012)</a:t>
            </a:r>
          </a:p>
          <a:p>
            <a:r>
              <a:rPr lang="en-US" sz="1600" b="1" u="sng" dirty="0" smtClean="0"/>
              <a:t>Iowa (2011)</a:t>
            </a:r>
          </a:p>
          <a:p>
            <a:pPr lvl="1"/>
            <a:r>
              <a:rPr lang="en-US" sz="1600" dirty="0" smtClean="0"/>
              <a:t>V2.5 stage</a:t>
            </a:r>
          </a:p>
          <a:p>
            <a:pPr lvl="1"/>
            <a:r>
              <a:rPr lang="en-US" sz="1600" dirty="0" smtClean="0"/>
              <a:t>No positive effect</a:t>
            </a:r>
          </a:p>
          <a:p>
            <a:r>
              <a:rPr lang="en-US" sz="1600" b="1" u="sng" dirty="0" smtClean="0"/>
              <a:t>Multi-State</a:t>
            </a:r>
            <a:r>
              <a:rPr lang="en-US" sz="1600" dirty="0" smtClean="0"/>
              <a:t> (MN, WI, MI, IA, KS, IL, IN, AR, KY)</a:t>
            </a:r>
          </a:p>
          <a:p>
            <a:pPr lvl="1"/>
            <a:r>
              <a:rPr lang="en-US" sz="1600" dirty="0" smtClean="0"/>
              <a:t>2012</a:t>
            </a:r>
          </a:p>
          <a:p>
            <a:pPr lvl="1"/>
            <a:r>
              <a:rPr lang="en-US" sz="1600" dirty="0" smtClean="0"/>
              <a:t>V4 stage</a:t>
            </a:r>
          </a:p>
          <a:p>
            <a:pPr lvl="1"/>
            <a:r>
              <a:rPr lang="en-US" sz="1600" dirty="0" smtClean="0"/>
              <a:t>No positive effect from Cobra alone</a:t>
            </a:r>
          </a:p>
          <a:p>
            <a:pPr lvl="1"/>
            <a:r>
              <a:rPr lang="en-US" sz="1600" dirty="0" smtClean="0"/>
              <a:t>Increased yield with SOYA + Cobra (+8.9%) but not different from SOYA alone.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3414686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0"/>
            <a:ext cx="11144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Pest Control Handbook</a:t>
            </a:r>
            <a:br>
              <a:rPr lang="en-US" dirty="0" smtClean="0"/>
            </a:br>
            <a:r>
              <a:rPr lang="en-US" dirty="0" smtClean="0"/>
              <a:t>Additions</a:t>
            </a:r>
            <a:endParaRPr lang="en-US" dirty="0"/>
          </a:p>
        </p:txBody>
      </p:sp>
      <p:pic>
        <p:nvPicPr>
          <p:cNvPr id="5" name="Picture 4" descr="Zidua_RG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1828800"/>
            <a:ext cx="2878498" cy="107095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Content Placeholder 4" descr="FIER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39622"/>
          <a:stretch>
            <a:fillRect/>
          </a:stretch>
        </p:blipFill>
        <p:spPr>
          <a:xfrm>
            <a:off x="3962400" y="3733800"/>
            <a:ext cx="3443312" cy="921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0666" y="2899756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pyroxasulfone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10991" y="4702210"/>
            <a:ext cx="170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(Valor + </a:t>
            </a:r>
            <a:r>
              <a:rPr lang="en-US" dirty="0" err="1" smtClean="0"/>
              <a:t>Zidua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4" descr="Zidua_RGB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3533775" cy="1316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Zidua 85WG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Pyroxasulfone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Residual control of annual grasses and certain broadleaf weeds including </a:t>
            </a:r>
            <a:r>
              <a:rPr lang="en-US" altLang="en-US" b="1" u="sng" dirty="0" smtClean="0"/>
              <a:t>pigweed </a:t>
            </a:r>
            <a:r>
              <a:rPr lang="en-US" altLang="en-US" b="1" u="sng" smtClean="0"/>
              <a:t>(beggarweed?)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Same MOA as Dual or Warrant but used at lower rates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Use rate: 1-2 oz/A (~$6.50/oz)</a:t>
            </a:r>
          </a:p>
        </p:txBody>
      </p:sp>
      <p:pic>
        <p:nvPicPr>
          <p:cNvPr id="18534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7588" r="89320" b="63268"/>
          <a:stretch>
            <a:fillRect/>
          </a:stretch>
        </p:blipFill>
        <p:spPr bwMode="auto">
          <a:xfrm>
            <a:off x="4419600" y="276225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7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Weed Control in Soybeans with Zidua - 2012</a:t>
            </a:r>
          </a:p>
        </p:txBody>
      </p:sp>
      <p:sp>
        <p:nvSpPr>
          <p:cNvPr id="186371" name="TextBox 2"/>
          <p:cNvSpPr txBox="1">
            <a:spLocks noChangeArrowheads="1"/>
          </p:cNvSpPr>
          <p:nvPr/>
        </p:nvSpPr>
        <p:spPr bwMode="auto">
          <a:xfrm>
            <a:off x="0" y="6067425"/>
            <a:ext cx="822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smtClean="0">
                <a:solidFill>
                  <a:srgbClr val="000000"/>
                </a:solidFill>
                <a:latin typeface="Calibri" pitchFamily="34" charset="0"/>
              </a:rPr>
              <a:t>SB-01-12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smtClean="0">
                <a:solidFill>
                  <a:srgbClr val="000000"/>
                </a:solidFill>
                <a:latin typeface="Calibri" pitchFamily="34" charset="0"/>
              </a:rPr>
              <a:t>August 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smtClean="0">
                <a:solidFill>
                  <a:srgbClr val="000000"/>
                </a:solidFill>
                <a:latin typeface="Calibri" pitchFamily="34" charset="0"/>
              </a:rPr>
              <a:t>83 DAP</a:t>
            </a:r>
          </a:p>
        </p:txBody>
      </p:sp>
      <p:sp>
        <p:nvSpPr>
          <p:cNvPr id="186372" name="TextBox 3"/>
          <p:cNvSpPr txBox="1">
            <a:spLocks noChangeArrowheads="1"/>
          </p:cNvSpPr>
          <p:nvPr/>
        </p:nvSpPr>
        <p:spPr bwMode="auto">
          <a:xfrm>
            <a:off x="2003425" y="5905500"/>
            <a:ext cx="56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186373" name="TextBox 4"/>
          <p:cNvSpPr txBox="1">
            <a:spLocks noChangeArrowheads="1"/>
          </p:cNvSpPr>
          <p:nvPr/>
        </p:nvSpPr>
        <p:spPr bwMode="auto">
          <a:xfrm>
            <a:off x="5367338" y="5867400"/>
            <a:ext cx="2719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Calibri" pitchFamily="34" charset="0"/>
              </a:rPr>
              <a:t>Zidua 85WG @ 2 oz/A – PRE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Calibri" pitchFamily="34" charset="0"/>
              </a:rPr>
              <a:t>Abundit 4SL @ 32 oz/A – POST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Calibri" pitchFamily="34" charset="0"/>
              </a:rPr>
              <a:t>AMS Xtra @ 2.5% v/v - POST</a:t>
            </a:r>
          </a:p>
        </p:txBody>
      </p:sp>
      <p:pic>
        <p:nvPicPr>
          <p:cNvPr id="186374" name="Picture 2" descr="I:\field pictures\2012 field shots\sb-01-12\august 13\Picture 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1563688"/>
            <a:ext cx="3284537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3" descr="I:\field pictures\2012 field shots\sb-01-12\august 13\Picture 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563688"/>
            <a:ext cx="3284537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Picture 4" descr="Zidua_RG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1282700" cy="477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71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Content Placeholder 7" descr="image00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6113" y="304800"/>
            <a:ext cx="1447800" cy="1093788"/>
          </a:xfrm>
        </p:spPr>
      </p:pic>
      <p:pic>
        <p:nvPicPr>
          <p:cNvPr id="182275" name="Content Placeholder 4" descr="FIERC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39622"/>
          <a:stretch>
            <a:fillRect/>
          </a:stretch>
        </p:blipFill>
        <p:spPr>
          <a:xfrm>
            <a:off x="381000" y="304800"/>
            <a:ext cx="3505200" cy="938213"/>
          </a:xfrm>
        </p:spPr>
      </p:pic>
      <p:sp>
        <p:nvSpPr>
          <p:cNvPr id="9" name="TextBox 8"/>
          <p:cNvSpPr txBox="1"/>
          <p:nvPr/>
        </p:nvSpPr>
        <p:spPr>
          <a:xfrm>
            <a:off x="152400" y="1752600"/>
            <a:ext cx="8524875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Fierce 76WDG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</a:rPr>
              <a:t> Valor (33.5%) +  Pyroxasulfone (42.5%)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</a:rPr>
              <a:t>  preplant or preemergence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</a:rPr>
              <a:t> 3 oz/A on coarse soils (Valor @ 2 oz/A + </a:t>
            </a:r>
            <a:r>
              <a:rPr lang="en-US" sz="2400" dirty="0" err="1">
                <a:solidFill>
                  <a:srgbClr val="000000"/>
                </a:solidFill>
              </a:rPr>
              <a:t>Pyrox</a:t>
            </a:r>
            <a:r>
              <a:rPr lang="en-US" sz="2400" dirty="0">
                <a:solidFill>
                  <a:srgbClr val="000000"/>
                </a:solidFill>
              </a:rPr>
              <a:t>  @ 1.5 </a:t>
            </a:r>
            <a:r>
              <a:rPr lang="en-US" sz="2400" dirty="0" err="1">
                <a:solidFill>
                  <a:srgbClr val="000000"/>
                </a:solidFill>
              </a:rPr>
              <a:t>oz</a:t>
            </a:r>
            <a:r>
              <a:rPr lang="en-US" sz="2400" dirty="0">
                <a:solidFill>
                  <a:srgbClr val="000000"/>
                </a:solidFill>
              </a:rPr>
              <a:t>/A)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400" dirty="0">
                <a:solidFill>
                  <a:srgbClr val="000000"/>
                </a:solidFill>
              </a:rPr>
              <a:t> March 2013 </a:t>
            </a:r>
          </a:p>
        </p:txBody>
      </p:sp>
    </p:spTree>
    <p:extLst>
      <p:ext uri="{BB962C8B-B14F-4D97-AF65-F5344CB8AC3E}">
        <p14:creationId xmlns:p14="http://schemas.microsoft.com/office/powerpoint/2010/main" val="23905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 altLang="en-US" sz="2400" smtClean="0"/>
              <a:t>GR-Palmer Control in Soybeans with Fierce – 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3" y="6248400"/>
            <a:ext cx="700087" cy="600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SB-10-12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 DAP</a:t>
            </a:r>
          </a:p>
        </p:txBody>
      </p:sp>
      <p:pic>
        <p:nvPicPr>
          <p:cNvPr id="183300" name="Picture 2" descr="I:\field pictures\2012 field shots\sb-10-12\august 9\Picture 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0668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9450" y="5638800"/>
            <a:ext cx="565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3400" y="5651500"/>
            <a:ext cx="427990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Fierce 76WG @ 3 oz/A - PRE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Roundup WM 5.5SL @ 22 oz/A – POST (June 20)</a:t>
            </a:r>
          </a:p>
        </p:txBody>
      </p:sp>
      <p:pic>
        <p:nvPicPr>
          <p:cNvPr id="183303" name="Picture 2" descr="I:\field pictures\2012 field shots\sb-10-12\august 9\Picture 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922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4" name="Content Placeholder 4" descr="FIER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39622"/>
          <a:stretch>
            <a:fillRect/>
          </a:stretch>
        </p:blipFill>
        <p:spPr bwMode="auto">
          <a:xfrm>
            <a:off x="5181600" y="1092200"/>
            <a:ext cx="23622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81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Technologies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2,4-D resistance</a:t>
            </a:r>
          </a:p>
          <a:p>
            <a:r>
              <a:rPr lang="en-US" dirty="0" smtClean="0"/>
              <a:t>Dicamba resistance</a:t>
            </a:r>
            <a:endParaRPr lang="en-US" dirty="0"/>
          </a:p>
        </p:txBody>
      </p:sp>
      <p:pic>
        <p:nvPicPr>
          <p:cNvPr id="8196" name="Picture 4" descr="C:\Users\eprostko\AppData\Local\Microsoft\Windows\Temporary Internet Files\Content.IE5\C3KXI78U\MP900442207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Enlist™ Herbicide Tolerant Soybean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9443" name="Content Placeholder 3"/>
          <p:cNvSpPr>
            <a:spLocks noGrp="1"/>
          </p:cNvSpPr>
          <p:nvPr>
            <p:ph sz="half" idx="2"/>
          </p:nvPr>
        </p:nvSpPr>
        <p:spPr>
          <a:xfrm>
            <a:off x="4433888" y="1553205"/>
            <a:ext cx="4710112" cy="4572000"/>
          </a:xfrm>
        </p:spPr>
        <p:txBody>
          <a:bodyPr/>
          <a:lstStyle/>
          <a:p>
            <a:r>
              <a:rPr lang="en-US" altLang="en-US" sz="1600" dirty="0" smtClean="0"/>
              <a:t>tolerance to 2,4-D + glyphosate + glufosinate </a:t>
            </a:r>
            <a:r>
              <a:rPr lang="en-US" altLang="en-US" sz="1600" dirty="0" smtClean="0"/>
              <a:t>(Liberty)</a:t>
            </a:r>
            <a:endParaRPr lang="en-US" altLang="en-US" sz="1600" dirty="0" smtClean="0"/>
          </a:p>
          <a:p>
            <a:r>
              <a:rPr lang="en-US" altLang="en-US" sz="1600" u="sng" dirty="0" err="1" smtClean="0"/>
              <a:t>Colex</a:t>
            </a:r>
            <a:r>
              <a:rPr lang="en-US" altLang="en-US" sz="1600" u="sng" dirty="0" smtClean="0"/>
              <a:t>-D</a:t>
            </a:r>
            <a:r>
              <a:rPr lang="en-US" altLang="en-US" sz="1600" dirty="0" smtClean="0"/>
              <a:t>™ technology</a:t>
            </a:r>
          </a:p>
          <a:p>
            <a:pPr lvl="1"/>
            <a:r>
              <a:rPr lang="en-US" altLang="en-US" sz="1600" i="1" dirty="0" smtClean="0"/>
              <a:t>2,4-D choline</a:t>
            </a:r>
          </a:p>
          <a:p>
            <a:pPr lvl="1"/>
            <a:r>
              <a:rPr lang="en-US" altLang="en-US" sz="1600" i="1" dirty="0" smtClean="0"/>
              <a:t>lower volatility</a:t>
            </a:r>
          </a:p>
          <a:p>
            <a:pPr lvl="1"/>
            <a:r>
              <a:rPr lang="en-US" altLang="en-US" sz="1600" i="1" dirty="0" smtClean="0"/>
              <a:t>lower drift potential</a:t>
            </a:r>
          </a:p>
          <a:p>
            <a:pPr lvl="1"/>
            <a:r>
              <a:rPr lang="en-US" altLang="en-US" sz="1600" i="1" dirty="0" smtClean="0"/>
              <a:t>enhanced handling/mixing characteristics</a:t>
            </a:r>
          </a:p>
          <a:p>
            <a:pPr lvl="1"/>
            <a:r>
              <a:rPr lang="en-US" altLang="en-US" sz="1600" i="1" dirty="0" smtClean="0"/>
              <a:t>reduced odor</a:t>
            </a:r>
          </a:p>
          <a:p>
            <a:r>
              <a:rPr lang="en-US" altLang="en-US" sz="1600" dirty="0" smtClean="0"/>
              <a:t>1 Burndown/PRE application + 2 POST applications (R2 stage)</a:t>
            </a:r>
          </a:p>
          <a:p>
            <a:r>
              <a:rPr lang="en-US" altLang="en-US" sz="1600" b="1" u="sng" dirty="0" smtClean="0"/>
              <a:t>Enlist™ Duo</a:t>
            </a:r>
          </a:p>
          <a:p>
            <a:pPr lvl="1"/>
            <a:r>
              <a:rPr lang="en-US" altLang="en-US" sz="1600" dirty="0" smtClean="0"/>
              <a:t>DMA-Glyphosate (1.71 lb ae/gal) + 2,4-D choline (1.63 lb ae/gal)</a:t>
            </a:r>
          </a:p>
          <a:p>
            <a:pPr lvl="1"/>
            <a:r>
              <a:rPr lang="en-US" altLang="en-US" sz="1600" dirty="0" smtClean="0"/>
              <a:t>3.5 </a:t>
            </a:r>
            <a:r>
              <a:rPr lang="en-US" altLang="en-US" sz="1600" dirty="0" err="1" smtClean="0"/>
              <a:t>pt</a:t>
            </a:r>
            <a:r>
              <a:rPr lang="en-US" altLang="en-US" sz="1600" dirty="0" smtClean="0"/>
              <a:t>/A</a:t>
            </a:r>
          </a:p>
          <a:p>
            <a:r>
              <a:rPr lang="en-US" altLang="en-US" sz="1600" b="1" u="sng" dirty="0" smtClean="0"/>
              <a:t>2015</a:t>
            </a:r>
            <a:r>
              <a:rPr lang="en-US" altLang="en-US" sz="1600" dirty="0" smtClean="0"/>
              <a:t> Product Launch (MG 3.8)</a:t>
            </a:r>
          </a:p>
          <a:p>
            <a:r>
              <a:rPr lang="en-US" altLang="en-US" sz="1600" dirty="0" smtClean="0"/>
              <a:t>Pioneer License</a:t>
            </a:r>
          </a:p>
        </p:txBody>
      </p:sp>
      <p:sp>
        <p:nvSpPr>
          <p:cNvPr id="7168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9447" name="Picture 9" descr="C:\prostkoeric C drive\herbicide label pictures\enlist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902200"/>
            <a:ext cx="2201904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8" name="Picture 5" descr="dht_soybe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676400"/>
            <a:ext cx="4142317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37585" r="33381" b="43216"/>
          <a:stretch/>
        </p:blipFill>
        <p:spPr bwMode="auto">
          <a:xfrm>
            <a:off x="2423056" y="5036503"/>
            <a:ext cx="1855787" cy="11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8881" y="5844545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2,4-D choline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71047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field pictures\2013 FIELD SHOTS\2013-08-14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89566" y="524470"/>
            <a:ext cx="44615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Start clean!</a:t>
            </a:r>
          </a:p>
          <a:p>
            <a:pPr marL="342900" indent="-342900">
              <a:buAutoNum type="arabicParenR"/>
            </a:pPr>
            <a:r>
              <a:rPr lang="en-US" dirty="0" smtClean="0"/>
              <a:t>2 residual herbicides</a:t>
            </a:r>
          </a:p>
          <a:p>
            <a:pPr marL="342900" indent="-342900">
              <a:buAutoNum type="arabicParenR"/>
            </a:pPr>
            <a:r>
              <a:rPr lang="en-US" dirty="0" smtClean="0"/>
              <a:t>Timely POST applications (&lt;3” weeds)</a:t>
            </a:r>
          </a:p>
          <a:p>
            <a:pPr marL="342900" indent="-342900">
              <a:buAutoNum type="arabicParenR"/>
            </a:pPr>
            <a:r>
              <a:rPr lang="en-US" b="1" i="1" u="sng" dirty="0" smtClean="0"/>
              <a:t>narrow row spacing (if you can)</a:t>
            </a:r>
            <a:endParaRPr lang="en-US" b="1" i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33439"/>
            <a:ext cx="4272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Soybean Weed Control Tips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711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Enlist Soybeans - 2012</a:t>
            </a:r>
          </a:p>
        </p:txBody>
      </p:sp>
      <p:pic>
        <p:nvPicPr>
          <p:cNvPr id="182275" name="Picture 9" descr="C:\prostkoeric C drive\herbicide label pictures\enlist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2573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Picture 2" descr="I:\field pictures\2012 field shots\sb-09-12\june 29\Picture 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3" descr="I:\field pictures\2012 field shots\sb-09-12\june 29\Picture 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8" name="TextBox 4"/>
          <p:cNvSpPr txBox="1">
            <a:spLocks noChangeArrowheads="1"/>
          </p:cNvSpPr>
          <p:nvPr/>
        </p:nvSpPr>
        <p:spPr bwMode="auto">
          <a:xfrm>
            <a:off x="1987550" y="5883275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182279" name="TextBox 5"/>
          <p:cNvSpPr txBox="1">
            <a:spLocks noChangeArrowheads="1"/>
          </p:cNvSpPr>
          <p:nvPr/>
        </p:nvSpPr>
        <p:spPr bwMode="auto">
          <a:xfrm>
            <a:off x="3978275" y="5883275"/>
            <a:ext cx="5019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  <a:latin typeface="Calibri" pitchFamily="34" charset="0"/>
              </a:rPr>
              <a:t>Valor SX 51WG @ 2 oz/A – PRE (May 4)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  <a:latin typeface="Calibri" pitchFamily="34" charset="0"/>
              </a:rPr>
              <a:t>Enlist Duo (GF-2726) @ 56 oz/A – MPOST (June 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  <a:latin typeface="Calibri" pitchFamily="34" charset="0"/>
              </a:rPr>
              <a:t>N-PAK AMS @ 2.5% v/v  - MPOST (June 1)</a:t>
            </a:r>
          </a:p>
        </p:txBody>
      </p:sp>
      <p:sp>
        <p:nvSpPr>
          <p:cNvPr id="182280" name="Rectangle 6"/>
          <p:cNvSpPr>
            <a:spLocks noChangeArrowheads="1"/>
          </p:cNvSpPr>
          <p:nvPr/>
        </p:nvSpPr>
        <p:spPr bwMode="auto">
          <a:xfrm>
            <a:off x="9525" y="6178550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smtClean="0">
                <a:solidFill>
                  <a:srgbClr val="000000"/>
                </a:solidFill>
                <a:latin typeface="Calibri" pitchFamily="34" charset="0"/>
              </a:rPr>
              <a:t>SB-09-12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smtClean="0">
                <a:solidFill>
                  <a:srgbClr val="000000"/>
                </a:solidFill>
                <a:latin typeface="Calibri" pitchFamily="34" charset="0"/>
              </a:rPr>
              <a:t>Planted  May 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smtClean="0">
                <a:solidFill>
                  <a:srgbClr val="000000"/>
                </a:solidFill>
                <a:latin typeface="Calibri" pitchFamily="34" charset="0"/>
              </a:rPr>
              <a:t>Photo: June 29</a:t>
            </a:r>
          </a:p>
        </p:txBody>
      </p:sp>
    </p:spTree>
    <p:extLst>
      <p:ext uri="{BB962C8B-B14F-4D97-AF65-F5344CB8AC3E}">
        <p14:creationId xmlns:p14="http://schemas.microsoft.com/office/powerpoint/2010/main" val="3281575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Dicamba-Tolerant (DT) Soybeans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08125"/>
            <a:ext cx="8229600" cy="4572000"/>
          </a:xfrm>
        </p:spPr>
        <p:txBody>
          <a:bodyPr/>
          <a:lstStyle/>
          <a:p>
            <a:r>
              <a:rPr lang="en-US" altLang="en-US" sz="2000" dirty="0" smtClean="0"/>
              <a:t>Monsanto/BASF</a:t>
            </a:r>
          </a:p>
          <a:p>
            <a:r>
              <a:rPr lang="en-US" altLang="en-US" sz="2000" b="1" u="sng" dirty="0" smtClean="0"/>
              <a:t>Roundup Ready 2 </a:t>
            </a:r>
            <a:r>
              <a:rPr lang="en-US" altLang="en-US" sz="2000" b="1" u="sng" dirty="0" err="1" smtClean="0"/>
              <a:t>Xtend</a:t>
            </a:r>
            <a:r>
              <a:rPr lang="en-US" altLang="en-US" sz="2000" b="1" u="sng" dirty="0" smtClean="0"/>
              <a:t> (Monsanto)</a:t>
            </a:r>
          </a:p>
          <a:p>
            <a:pPr lvl="1"/>
            <a:r>
              <a:rPr lang="en-US" altLang="en-US" sz="1700" b="1" u="sng" dirty="0" err="1" smtClean="0"/>
              <a:t>XtendiMax</a:t>
            </a:r>
            <a:endParaRPr lang="en-US" altLang="en-US" sz="1700" b="1" u="sng" dirty="0" smtClean="0"/>
          </a:p>
          <a:p>
            <a:pPr lvl="2"/>
            <a:r>
              <a:rPr lang="en-US" altLang="en-US" sz="1800" i="1" dirty="0" smtClean="0"/>
              <a:t>Reduced volatility dicamba</a:t>
            </a:r>
          </a:p>
          <a:p>
            <a:pPr lvl="1"/>
            <a:r>
              <a:rPr lang="en-US" altLang="en-US" sz="1500" b="1" u="sng" dirty="0" smtClean="0">
                <a:cs typeface="Arial" charset="0"/>
              </a:rPr>
              <a:t>Roundup </a:t>
            </a:r>
            <a:r>
              <a:rPr lang="en-US" altLang="en-US" sz="1500" b="1" u="sng" dirty="0" err="1" smtClean="0">
                <a:cs typeface="Arial" charset="0"/>
              </a:rPr>
              <a:t>Xtend</a:t>
            </a:r>
            <a:endParaRPr lang="en-US" altLang="en-US" sz="1500" b="1" u="sng" dirty="0" smtClean="0">
              <a:cs typeface="Arial" charset="0"/>
            </a:endParaRPr>
          </a:p>
          <a:p>
            <a:pPr lvl="2"/>
            <a:r>
              <a:rPr lang="en-US" altLang="en-US" sz="1800" i="1" dirty="0" smtClean="0">
                <a:cs typeface="Arial" charset="0"/>
              </a:rPr>
              <a:t>Reduced volatility dicamba + glyphosate</a:t>
            </a:r>
          </a:p>
          <a:p>
            <a:r>
              <a:rPr lang="en-US" altLang="en-US" sz="2000" b="1" u="sng" dirty="0" smtClean="0"/>
              <a:t>Engenia</a:t>
            </a:r>
            <a:r>
              <a:rPr lang="en-US" altLang="en-US" sz="2000" dirty="0" smtClean="0">
                <a:cs typeface="Arial" charset="0"/>
              </a:rPr>
              <a:t>™ (BASF)</a:t>
            </a:r>
          </a:p>
          <a:p>
            <a:pPr lvl="1"/>
            <a:r>
              <a:rPr lang="en-US" altLang="en-US" sz="1800" i="1" dirty="0" smtClean="0">
                <a:cs typeface="Arial" charset="0"/>
              </a:rPr>
              <a:t>Reduced volatility formulation of dicamba</a:t>
            </a:r>
          </a:p>
          <a:p>
            <a:pPr lvl="1"/>
            <a:r>
              <a:rPr lang="en-US" altLang="en-US" sz="1800" i="1" dirty="0" err="1" smtClean="0">
                <a:cs typeface="Arial" charset="0"/>
              </a:rPr>
              <a:t>Banvel</a:t>
            </a:r>
            <a:r>
              <a:rPr lang="en-US" altLang="en-US" sz="1800" i="1" dirty="0" smtClean="0">
                <a:cs typeface="Arial" charset="0"/>
              </a:rPr>
              <a:t> = dicamba-DMA</a:t>
            </a:r>
          </a:p>
          <a:p>
            <a:pPr lvl="1"/>
            <a:r>
              <a:rPr lang="en-US" altLang="en-US" sz="1800" i="1" dirty="0" smtClean="0">
                <a:cs typeface="Arial" charset="0"/>
              </a:rPr>
              <a:t>Clarity = dicamba-DGA</a:t>
            </a:r>
          </a:p>
          <a:p>
            <a:pPr lvl="1"/>
            <a:r>
              <a:rPr lang="en-US" altLang="en-US" sz="1800" i="1" dirty="0" smtClean="0">
                <a:cs typeface="Arial" charset="0"/>
              </a:rPr>
              <a:t>Engenia = dicamba–BAPMA</a:t>
            </a:r>
          </a:p>
          <a:p>
            <a:r>
              <a:rPr lang="en-US" altLang="en-US" sz="2000" dirty="0" smtClean="0">
                <a:cs typeface="Arial" charset="0"/>
              </a:rPr>
              <a:t>PRE or POST</a:t>
            </a:r>
          </a:p>
          <a:p>
            <a:r>
              <a:rPr lang="en-US" altLang="en-US" sz="2000" b="1" u="sng" dirty="0" smtClean="0">
                <a:solidFill>
                  <a:srgbClr val="FF0000"/>
                </a:solidFill>
                <a:cs typeface="Arial" charset="0"/>
              </a:rPr>
              <a:t>RESIDUAL STILL NEEDED!!!!!!!!!!!!!!!!!!!!!!!</a:t>
            </a:r>
          </a:p>
          <a:p>
            <a:r>
              <a:rPr lang="en-US" altLang="en-US" sz="2000" dirty="0" smtClean="0">
                <a:solidFill>
                  <a:srgbClr val="663300"/>
                </a:solidFill>
                <a:cs typeface="Arial" charset="0"/>
              </a:rPr>
              <a:t>2015-2016?</a:t>
            </a:r>
          </a:p>
        </p:txBody>
      </p:sp>
      <p:pic>
        <p:nvPicPr>
          <p:cNvPr id="19149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7588" r="89320" b="63268"/>
          <a:stretch>
            <a:fillRect/>
          </a:stretch>
        </p:blipFill>
        <p:spPr bwMode="auto">
          <a:xfrm>
            <a:off x="7124700" y="3657600"/>
            <a:ext cx="120967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5" descr="monsan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7432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4" name="Picture 2" descr="Roundup Ready® Xtend Crop System offers flexible herbicide and weed control management that maximizes soybean crop yiel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743200"/>
            <a:ext cx="166687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5" name="Picture 4" descr="The New Genuity® Roundup Ready 2 Xtend® Crop System utilizes the best soybean seed traits to maximize yield with flexible weed 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2667000"/>
            <a:ext cx="13430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6" name="TextBox 1"/>
          <p:cNvSpPr txBox="1">
            <a:spLocks noChangeArrowheads="1"/>
          </p:cNvSpPr>
          <p:nvPr/>
        </p:nvSpPr>
        <p:spPr bwMode="auto">
          <a:xfrm>
            <a:off x="6096000" y="4630738"/>
            <a:ext cx="281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i="1">
                <a:solidFill>
                  <a:srgbClr val="00664D"/>
                </a:solidFill>
              </a:rPr>
              <a:t>Engenia™</a:t>
            </a:r>
          </a:p>
        </p:txBody>
      </p:sp>
    </p:spTree>
    <p:extLst>
      <p:ext uri="{BB962C8B-B14F-4D97-AF65-F5344CB8AC3E}">
        <p14:creationId xmlns:p14="http://schemas.microsoft.com/office/powerpoint/2010/main" val="3380978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Weed Control in Soybeans with</a:t>
            </a:r>
            <a:br>
              <a:rPr lang="en-US" dirty="0" smtClean="0"/>
            </a:br>
            <a:r>
              <a:rPr lang="en-US" dirty="0" smtClean="0"/>
              <a:t>Engenia - 2013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771" y="6224901"/>
            <a:ext cx="121700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Newsome</a:t>
            </a:r>
          </a:p>
          <a:p>
            <a:r>
              <a:rPr lang="en-US" sz="900" i="1" dirty="0" smtClean="0"/>
              <a:t>July 30, 2013</a:t>
            </a:r>
          </a:p>
          <a:p>
            <a:r>
              <a:rPr lang="en-US" sz="900" i="1" dirty="0" smtClean="0"/>
              <a:t>39 Days after POST</a:t>
            </a:r>
            <a:endParaRPr lang="en-US" sz="900" i="1" dirty="0"/>
          </a:p>
        </p:txBody>
      </p:sp>
      <p:pic>
        <p:nvPicPr>
          <p:cNvPr id="5122" name="Picture 2" descr="L:\field pictures\2013 FIELD SHOTS\newsome-2013\july 17\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3" b="1998"/>
          <a:stretch/>
        </p:blipFill>
        <p:spPr bwMode="auto">
          <a:xfrm>
            <a:off x="76200" y="1600200"/>
            <a:ext cx="453838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field pictures\2013 FIELD SHOTS\newsome-2013\july 17\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t="29998" r="2221" b="2003"/>
          <a:stretch/>
        </p:blipFill>
        <p:spPr bwMode="auto">
          <a:xfrm>
            <a:off x="4726895" y="1600200"/>
            <a:ext cx="435684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5650468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NTC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27938" y="5675293"/>
            <a:ext cx="33439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Zidua</a:t>
            </a:r>
            <a:r>
              <a:rPr lang="en-US" sz="1400" dirty="0" smtClean="0"/>
              <a:t> @ 2 oz/A (PRE)</a:t>
            </a:r>
          </a:p>
          <a:p>
            <a:pPr algn="ctr"/>
            <a:r>
              <a:rPr lang="en-US" sz="1400" dirty="0" smtClean="0"/>
              <a:t>Engenia @ 12.8 oz/A (POST)</a:t>
            </a:r>
          </a:p>
          <a:p>
            <a:pPr algn="ctr"/>
            <a:r>
              <a:rPr lang="en-US" sz="1400" dirty="0" smtClean="0"/>
              <a:t>Roundup PowerMax @ 28 oz/A (POST)</a:t>
            </a:r>
          </a:p>
          <a:p>
            <a:pPr algn="ctr"/>
            <a:r>
              <a:rPr lang="en-US" sz="1400" dirty="0" smtClean="0"/>
              <a:t>Induce @ 0.25% v/v (POST)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13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 and Dicamba Tolerant Soybeans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267200" cy="4572000"/>
          </a:xfrm>
        </p:spPr>
        <p:txBody>
          <a:bodyPr/>
          <a:lstStyle/>
          <a:p>
            <a:r>
              <a:rPr lang="en-US" sz="2400" dirty="0" smtClean="0"/>
              <a:t>Still need a residual!</a:t>
            </a:r>
          </a:p>
          <a:p>
            <a:endParaRPr lang="en-US" sz="2400" dirty="0" smtClean="0"/>
          </a:p>
          <a:p>
            <a:r>
              <a:rPr lang="en-US" sz="2400" dirty="0" smtClean="0"/>
              <a:t>Still need to be timely (3-4” tall weeds)!</a:t>
            </a:r>
          </a:p>
          <a:p>
            <a:endParaRPr lang="en-US" sz="2400" dirty="0" smtClean="0"/>
          </a:p>
          <a:p>
            <a:r>
              <a:rPr lang="en-US" sz="2400" dirty="0" smtClean="0"/>
              <a:t>Will also need Ignite!</a:t>
            </a:r>
          </a:p>
          <a:p>
            <a:pPr lvl="1"/>
            <a:r>
              <a:rPr lang="en-US" sz="2000" dirty="0" smtClean="0"/>
              <a:t>Not on </a:t>
            </a:r>
            <a:r>
              <a:rPr lang="en-US" sz="2000" dirty="0" err="1" smtClean="0"/>
              <a:t>Xtend</a:t>
            </a:r>
            <a:r>
              <a:rPr lang="en-US" sz="2000" dirty="0" smtClean="0"/>
              <a:t> beans though!</a:t>
            </a:r>
          </a:p>
          <a:p>
            <a:endParaRPr lang="en-US" sz="2400" dirty="0" smtClean="0"/>
          </a:p>
          <a:p>
            <a:r>
              <a:rPr lang="en-US" sz="2400" dirty="0" smtClean="0"/>
              <a:t>Must significantly improve in the areas of drift and sprayer contamination management</a:t>
            </a:r>
          </a:p>
          <a:p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526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7392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Median Diameter (VMD)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value where 50% of the total volume or mass of liquid sprayed is made up of droplets larger than this value, and 50% is made up of droplets smaller than this value.</a:t>
            </a:r>
          </a:p>
          <a:p>
            <a:r>
              <a:rPr lang="en-US" dirty="0" smtClean="0"/>
              <a:t>D</a:t>
            </a:r>
            <a:r>
              <a:rPr lang="en-US" baseline="-25000" dirty="0" smtClean="0"/>
              <a:t>v0.5</a:t>
            </a:r>
          </a:p>
          <a:p>
            <a:r>
              <a:rPr lang="en-US" dirty="0" smtClean="0"/>
              <a:t>Measured in microns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038600" cy="29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0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mtClean="0"/>
              <a:t>2,4-D/Dicamba Soybeans</a:t>
            </a:r>
            <a:br>
              <a:rPr lang="en-US" altLang="en-US" sz="2800" smtClean="0"/>
            </a:br>
            <a:r>
              <a:rPr lang="en-US" altLang="en-US" sz="2800" b="1" i="1" smtClean="0">
                <a:solidFill>
                  <a:srgbClr val="FFC000"/>
                </a:solidFill>
              </a:rPr>
              <a:t>Understanding spray droplet size will be very important!</a:t>
            </a: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533400" y="1828800"/>
          <a:ext cx="8229600" cy="3881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914476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Category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Symbol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Color Code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Approximate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VMD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(Microns)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  <a:tr h="3708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Extremely Fine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XF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PURPLE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~50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  <a:tr h="3708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Very Fine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VF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&lt;136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  <a:tr h="3708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Fine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ORANGE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136-177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  <a:tr h="3708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Medium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177-218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  <a:tr h="3708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Coarse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218-349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  <a:tr h="3708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Very Coarse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VC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GREEN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349-428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  <a:tr h="3708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Extremely Coarse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XC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WHITE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428-622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  <a:tr h="37087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Ultra Coarse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UC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BLACK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&gt;622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 bwMode="auto">
          <a:xfrm>
            <a:off x="11113" y="4168775"/>
            <a:ext cx="8915400" cy="1981200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35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4008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3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Next Horizon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55179"/>
            <a:ext cx="4648200" cy="4572000"/>
          </a:xfrm>
        </p:spPr>
        <p:txBody>
          <a:bodyPr/>
          <a:lstStyle/>
          <a:p>
            <a:r>
              <a:rPr lang="en-US" dirty="0" smtClean="0"/>
              <a:t>HPPD resistant soybeans</a:t>
            </a:r>
          </a:p>
          <a:p>
            <a:r>
              <a:rPr lang="en-US" dirty="0" smtClean="0"/>
              <a:t>Bayer/MS Technologies</a:t>
            </a:r>
          </a:p>
          <a:p>
            <a:pPr lvl="1"/>
            <a:r>
              <a:rPr lang="en-US" dirty="0" smtClean="0"/>
              <a:t>“</a:t>
            </a:r>
            <a:r>
              <a:rPr lang="en-US" u="sng" dirty="0" smtClean="0"/>
              <a:t>Balance” beans</a:t>
            </a:r>
          </a:p>
          <a:p>
            <a:pPr lvl="2"/>
            <a:r>
              <a:rPr lang="en-US" dirty="0" smtClean="0"/>
              <a:t>Glyphosate + </a:t>
            </a:r>
            <a:r>
              <a:rPr lang="en-US" dirty="0" err="1" smtClean="0"/>
              <a:t>isoxaflutole</a:t>
            </a:r>
            <a:endParaRPr lang="en-US" dirty="0" smtClean="0"/>
          </a:p>
          <a:p>
            <a:pPr lvl="3"/>
            <a:r>
              <a:rPr lang="en-US" dirty="0" smtClean="0"/>
              <a:t>2015?????</a:t>
            </a:r>
          </a:p>
          <a:p>
            <a:r>
              <a:rPr lang="en-US" dirty="0" smtClean="0"/>
              <a:t>Syngenta + Bayer</a:t>
            </a:r>
          </a:p>
          <a:p>
            <a:pPr lvl="1"/>
            <a:r>
              <a:rPr lang="en-US" u="sng" dirty="0" smtClean="0"/>
              <a:t>“MGI” beans</a:t>
            </a:r>
          </a:p>
          <a:p>
            <a:pPr lvl="2"/>
            <a:r>
              <a:rPr lang="en-US" b="1" dirty="0" err="1" smtClean="0"/>
              <a:t>M</a:t>
            </a:r>
            <a:r>
              <a:rPr lang="en-US" dirty="0" err="1" smtClean="0"/>
              <a:t>esotrione</a:t>
            </a:r>
            <a:r>
              <a:rPr lang="en-US" dirty="0" smtClean="0"/>
              <a:t> (Callisto)</a:t>
            </a:r>
          </a:p>
          <a:p>
            <a:pPr lvl="2"/>
            <a:r>
              <a:rPr lang="en-US" b="1" dirty="0" smtClean="0"/>
              <a:t>G</a:t>
            </a:r>
            <a:r>
              <a:rPr lang="en-US" dirty="0" smtClean="0"/>
              <a:t>lufosinate (Liberty)</a:t>
            </a:r>
          </a:p>
          <a:p>
            <a:pPr lvl="2"/>
            <a:r>
              <a:rPr lang="en-US" b="1" dirty="0" err="1" smtClean="0"/>
              <a:t>I</a:t>
            </a:r>
            <a:r>
              <a:rPr lang="en-US" dirty="0" err="1" smtClean="0"/>
              <a:t>soxaflutole</a:t>
            </a:r>
            <a:r>
              <a:rPr lang="en-US" dirty="0" smtClean="0"/>
              <a:t> (Balance)</a:t>
            </a:r>
          </a:p>
          <a:p>
            <a:pPr lvl="2"/>
            <a:r>
              <a:rPr lang="en-US" dirty="0" smtClean="0"/>
              <a:t>2015-2020????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t="6942" r="55058" b="79457"/>
          <a:stretch/>
        </p:blipFill>
        <p:spPr bwMode="auto">
          <a:xfrm>
            <a:off x="398939" y="1708652"/>
            <a:ext cx="3657600" cy="14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27419" r="13132" b="5844"/>
          <a:stretch>
            <a:fillRect/>
          </a:stretch>
        </p:blipFill>
        <p:spPr bwMode="auto">
          <a:xfrm>
            <a:off x="798986" y="3276600"/>
            <a:ext cx="2857506" cy="164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7" y="5105400"/>
            <a:ext cx="3555262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Box 4"/>
          <p:cNvSpPr txBox="1">
            <a:spLocks noChangeArrowheads="1"/>
          </p:cNvSpPr>
          <p:nvPr/>
        </p:nvSpPr>
        <p:spPr bwMode="auto">
          <a:xfrm>
            <a:off x="838200" y="381000"/>
            <a:ext cx="2828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</a:rPr>
              <a:t>QUESTIONS?</a:t>
            </a:r>
          </a:p>
        </p:txBody>
      </p:sp>
      <p:pic>
        <p:nvPicPr>
          <p:cNvPr id="1976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48400"/>
            <a:ext cx="560863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6269038"/>
            <a:ext cx="26685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www.gaweed.com</a:t>
            </a:r>
          </a:p>
        </p:txBody>
      </p:sp>
    </p:spTree>
    <p:extLst>
      <p:ext uri="{BB962C8B-B14F-4D97-AF65-F5344CB8AC3E}">
        <p14:creationId xmlns:p14="http://schemas.microsoft.com/office/powerpoint/2010/main" val="311840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 Rows and Weed Control - Soybeans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419600" cy="4572000"/>
          </a:xfrm>
        </p:spPr>
        <p:txBody>
          <a:bodyPr/>
          <a:lstStyle/>
          <a:p>
            <a:r>
              <a:rPr lang="en-US" sz="1800" dirty="0"/>
              <a:t>“A review of row spacing experiments in which an initial weed management practice had been accomplished revealed that in </a:t>
            </a:r>
            <a:r>
              <a:rPr lang="en-US" sz="1800" b="1" i="1" u="sng" dirty="0"/>
              <a:t>64% of the cases (72 of 113 site-years),</a:t>
            </a:r>
            <a:r>
              <a:rPr lang="en-US" sz="1800" dirty="0"/>
              <a:t> less late-season weed density and/or biomass, or greater late-season weed control, was achieved in narrow- compared to wide-row soybean production systems.”</a:t>
            </a:r>
          </a:p>
          <a:p>
            <a:endParaRPr lang="en-US" sz="1800" dirty="0"/>
          </a:p>
          <a:p>
            <a:r>
              <a:rPr lang="en-US" sz="1800" i="1" dirty="0"/>
              <a:t>Bradley, K. W. 2006. A review of the effects of row spacing on weed management in </a:t>
            </a:r>
            <a:r>
              <a:rPr lang="en-US" sz="1800" i="1" dirty="0" smtClean="0"/>
              <a:t>corn and </a:t>
            </a:r>
            <a:r>
              <a:rPr lang="en-US" sz="1800" i="1" dirty="0"/>
              <a:t>soybean. Online. Crop </a:t>
            </a:r>
            <a:r>
              <a:rPr lang="en-US" sz="1800" i="1" dirty="0" smtClean="0"/>
              <a:t>Management </a:t>
            </a:r>
            <a:r>
              <a:rPr lang="en-US" sz="1800" i="1" dirty="0"/>
              <a:t>doi:10.1094/CM-2006-0227-02-RV.</a:t>
            </a:r>
          </a:p>
          <a:p>
            <a:endParaRPr lang="en-US" sz="1800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154480" cy="31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97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Just thinking???</a:t>
            </a:r>
          </a:p>
        </p:txBody>
      </p:sp>
      <p:sp>
        <p:nvSpPr>
          <p:cNvPr id="168963" name="Content Placeholder 2"/>
          <p:cNvSpPr>
            <a:spLocks noGrp="1"/>
          </p:cNvSpPr>
          <p:nvPr>
            <p:ph idx="1"/>
          </p:nvPr>
        </p:nvSpPr>
        <p:spPr>
          <a:xfrm>
            <a:off x="304800" y="1592263"/>
            <a:ext cx="8686800" cy="4572000"/>
          </a:xfrm>
        </p:spPr>
        <p:txBody>
          <a:bodyPr/>
          <a:lstStyle/>
          <a:p>
            <a:r>
              <a:rPr lang="en-US" altLang="en-US" dirty="0" smtClean="0"/>
              <a:t>Fierce or Valor or </a:t>
            </a:r>
            <a:r>
              <a:rPr lang="en-US" altLang="en-US" dirty="0" err="1" smtClean="0"/>
              <a:t>Envive</a:t>
            </a:r>
            <a:r>
              <a:rPr lang="en-US" altLang="en-US" dirty="0" smtClean="0"/>
              <a:t> or Valor XLT (PRE) followed by Reflex (POST) = great pigweed control but not great …….</a:t>
            </a:r>
          </a:p>
          <a:p>
            <a:pPr lvl="1"/>
            <a:r>
              <a:rPr lang="en-US" altLang="en-US" b="1" u="sng" dirty="0" smtClean="0"/>
              <a:t>Resistance Management</a:t>
            </a:r>
          </a:p>
          <a:p>
            <a:pPr lvl="2"/>
            <a:r>
              <a:rPr lang="en-US" altLang="en-US" dirty="0" smtClean="0"/>
              <a:t>PPO followed by PPO</a:t>
            </a:r>
          </a:p>
          <a:p>
            <a:pPr lvl="2"/>
            <a:r>
              <a:rPr lang="en-US" altLang="en-US" dirty="0" smtClean="0"/>
              <a:t>Not great in cotton and peanut rotations relying on Valor and Reflex</a:t>
            </a:r>
          </a:p>
          <a:p>
            <a:pPr lvl="2"/>
            <a:r>
              <a:rPr lang="en-US" altLang="en-US" dirty="0" smtClean="0"/>
              <a:t>Might be OK in corn/soybean rotation when no PPO is used in corn</a:t>
            </a:r>
          </a:p>
        </p:txBody>
      </p:sp>
      <p:pic>
        <p:nvPicPr>
          <p:cNvPr id="16896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14255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76800"/>
            <a:ext cx="22653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42416" r="50989" b="42384"/>
          <a:stretch>
            <a:fillRect/>
          </a:stretch>
        </p:blipFill>
        <p:spPr bwMode="auto">
          <a:xfrm>
            <a:off x="2116138" y="4984750"/>
            <a:ext cx="28194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8" t="24812" r="8075" b="61588"/>
          <a:stretch>
            <a:fillRect/>
          </a:stretch>
        </p:blipFill>
        <p:spPr bwMode="auto">
          <a:xfrm>
            <a:off x="6400800" y="5799138"/>
            <a:ext cx="188436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8" name="Content Placeholder 4" descr="FIER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39622"/>
          <a:stretch>
            <a:fillRect/>
          </a:stretch>
        </p:blipFill>
        <p:spPr bwMode="auto">
          <a:xfrm>
            <a:off x="3132138" y="5846763"/>
            <a:ext cx="236537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4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For Growers in Peanut/Cotton Rotations Who Want to Protect Valor and Reflex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5562600" cy="4572000"/>
          </a:xfrm>
        </p:spPr>
        <p:txBody>
          <a:bodyPr/>
          <a:lstStyle/>
          <a:p>
            <a:pPr>
              <a:defRPr/>
            </a:pPr>
            <a:r>
              <a:rPr lang="en-US" sz="2100" u="sng" dirty="0" smtClean="0"/>
              <a:t>RR Soybeans</a:t>
            </a:r>
          </a:p>
          <a:p>
            <a:pPr lvl="1">
              <a:defRPr/>
            </a:pPr>
            <a:r>
              <a:rPr lang="en-US" sz="2100" b="1" i="1" dirty="0" smtClean="0"/>
              <a:t>Warrant or Dual Magnum </a:t>
            </a:r>
            <a:r>
              <a:rPr lang="en-US" sz="2100" b="1" i="1" dirty="0" err="1" smtClean="0"/>
              <a:t>fb</a:t>
            </a:r>
            <a:r>
              <a:rPr lang="en-US" sz="2100" b="1" i="1" dirty="0" smtClean="0"/>
              <a:t> Glyphosate + Reflex (</a:t>
            </a:r>
            <a:r>
              <a:rPr lang="en-US" sz="2100" b="1" i="1" dirty="0" err="1" smtClean="0"/>
              <a:t>Flexstar</a:t>
            </a:r>
            <a:r>
              <a:rPr lang="en-US" sz="2100" b="1" i="1" dirty="0" smtClean="0"/>
              <a:t> GT)</a:t>
            </a:r>
          </a:p>
          <a:p>
            <a:pPr lvl="1">
              <a:defRPr/>
            </a:pPr>
            <a:r>
              <a:rPr lang="en-US" sz="2100" b="1" i="1" dirty="0" err="1" smtClean="0"/>
              <a:t>Tricor</a:t>
            </a:r>
            <a:r>
              <a:rPr lang="en-US" sz="2100" b="1" i="1" dirty="0" smtClean="0"/>
              <a:t> or Boundary or Canopy or Authority MTZ (</a:t>
            </a:r>
            <a:r>
              <a:rPr lang="en-US" sz="2100" b="1" i="1" dirty="0" err="1" smtClean="0"/>
              <a:t>metribuzin</a:t>
            </a:r>
            <a:r>
              <a:rPr lang="en-US" sz="2100" b="1" i="1" dirty="0" smtClean="0"/>
              <a:t> herbicides) </a:t>
            </a:r>
            <a:r>
              <a:rPr lang="en-US" sz="2100" b="1" i="1" dirty="0" err="1" smtClean="0"/>
              <a:t>fb</a:t>
            </a:r>
            <a:r>
              <a:rPr lang="en-US" sz="2100" b="1" i="1" dirty="0" smtClean="0"/>
              <a:t> Glyphosate + Reflex (</a:t>
            </a:r>
            <a:r>
              <a:rPr lang="en-US" sz="2100" b="1" i="1" dirty="0" err="1" smtClean="0"/>
              <a:t>Flexstar</a:t>
            </a:r>
            <a:r>
              <a:rPr lang="en-US" sz="2100" b="1" i="1" dirty="0" smtClean="0"/>
              <a:t> GT)</a:t>
            </a:r>
          </a:p>
          <a:p>
            <a:pPr lvl="1">
              <a:defRPr/>
            </a:pPr>
            <a:endParaRPr lang="en-US" sz="2100" i="1" dirty="0" smtClean="0"/>
          </a:p>
          <a:p>
            <a:pPr>
              <a:defRPr/>
            </a:pPr>
            <a:r>
              <a:rPr lang="en-US" sz="2100" u="sng" dirty="0" smtClean="0"/>
              <a:t>LL Soybeans</a:t>
            </a:r>
          </a:p>
          <a:p>
            <a:pPr lvl="1">
              <a:defRPr/>
            </a:pPr>
            <a:r>
              <a:rPr lang="en-US" sz="2100" b="1" i="1" dirty="0" smtClean="0"/>
              <a:t>Warrant or Dual Magnum </a:t>
            </a:r>
            <a:r>
              <a:rPr lang="en-US" sz="2100" b="1" i="1" dirty="0" err="1" smtClean="0"/>
              <a:t>fb</a:t>
            </a:r>
            <a:r>
              <a:rPr lang="en-US" sz="2100" b="1" i="1" dirty="0" smtClean="0"/>
              <a:t> Liberty + Reflex</a:t>
            </a:r>
          </a:p>
          <a:p>
            <a:pPr lvl="1">
              <a:defRPr/>
            </a:pPr>
            <a:r>
              <a:rPr lang="en-US" sz="2100" b="1" i="1" dirty="0" smtClean="0"/>
              <a:t>Reflex or Valor </a:t>
            </a:r>
            <a:r>
              <a:rPr lang="en-US" sz="2100" b="1" i="1" dirty="0" err="1" smtClean="0"/>
              <a:t>fb</a:t>
            </a:r>
            <a:r>
              <a:rPr lang="en-US" sz="2100" b="1" i="1" dirty="0" smtClean="0"/>
              <a:t> Liberty + Warrant or Dual Magnum</a:t>
            </a:r>
          </a:p>
          <a:p>
            <a:pPr lvl="1">
              <a:defRPr/>
            </a:pPr>
            <a:r>
              <a:rPr lang="en-US" sz="2100" b="1" i="1" u="sng" dirty="0" smtClean="0"/>
              <a:t>No </a:t>
            </a:r>
            <a:r>
              <a:rPr lang="en-US" sz="2100" b="1" i="1" u="sng" dirty="0" err="1" smtClean="0"/>
              <a:t>metribuzin</a:t>
            </a:r>
            <a:r>
              <a:rPr lang="en-US" sz="2100" b="1" i="1" u="sng" dirty="0" smtClean="0"/>
              <a:t> </a:t>
            </a:r>
            <a:r>
              <a:rPr lang="en-US" sz="2100" i="1" dirty="0" smtClean="0"/>
              <a:t>on LL varieties</a:t>
            </a:r>
          </a:p>
          <a:p>
            <a:pPr marL="457200" lvl="1" indent="0">
              <a:buFontTx/>
              <a:buNone/>
              <a:defRPr/>
            </a:pPr>
            <a:r>
              <a:rPr lang="en-US" sz="2100" dirty="0" smtClean="0"/>
              <a:t>		</a:t>
            </a:r>
          </a:p>
          <a:p>
            <a:pPr lvl="1">
              <a:defRPr/>
            </a:pPr>
            <a:endParaRPr lang="en-US" sz="2000" dirty="0"/>
          </a:p>
        </p:txBody>
      </p:sp>
      <p:pic>
        <p:nvPicPr>
          <p:cNvPr id="169988" name="Picture 3" descr="C:\Users\eprostko\AppData\Local\Microsoft\Windows\Temporary Internet Files\Content.IE5\3L87J25E\MC900044888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752600"/>
            <a:ext cx="3432175" cy="3460750"/>
          </a:xfrm>
        </p:spPr>
      </p:pic>
      <p:sp>
        <p:nvSpPr>
          <p:cNvPr id="169989" name="TextBox 3"/>
          <p:cNvSpPr txBox="1">
            <a:spLocks noChangeArrowheads="1"/>
          </p:cNvSpPr>
          <p:nvPr/>
        </p:nvSpPr>
        <p:spPr bwMode="auto">
          <a:xfrm>
            <a:off x="7239000" y="2286000"/>
            <a:ext cx="145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</a:rPr>
              <a:t>Herbicide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</a:rPr>
              <a:t>Resistance?</a:t>
            </a:r>
          </a:p>
        </p:txBody>
      </p:sp>
    </p:spTree>
    <p:extLst>
      <p:ext uri="{BB962C8B-B14F-4D97-AF65-F5344CB8AC3E}">
        <p14:creationId xmlns:p14="http://schemas.microsoft.com/office/powerpoint/2010/main" val="16807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Envive</a:t>
            </a:r>
            <a:r>
              <a:rPr lang="en-US" dirty="0" smtClean="0"/>
              <a:t> Rates/Crop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953000" cy="4572000"/>
          </a:xfrm>
        </p:spPr>
        <p:txBody>
          <a:bodyPr/>
          <a:lstStyle/>
          <a:p>
            <a:r>
              <a:rPr lang="en-US" dirty="0" err="1" smtClean="0"/>
              <a:t>Dupont</a:t>
            </a:r>
            <a:endParaRPr lang="en-US" dirty="0" smtClean="0"/>
          </a:p>
          <a:p>
            <a:r>
              <a:rPr lang="en-US" dirty="0" smtClean="0"/>
              <a:t>41.3% WG</a:t>
            </a:r>
          </a:p>
          <a:p>
            <a:pPr lvl="1"/>
            <a:r>
              <a:rPr lang="en-US" dirty="0" smtClean="0"/>
              <a:t>Classic – 9.2%</a:t>
            </a:r>
          </a:p>
          <a:p>
            <a:pPr lvl="1"/>
            <a:r>
              <a:rPr lang="en-US" dirty="0" smtClean="0"/>
              <a:t>Valor – 29.2%</a:t>
            </a:r>
          </a:p>
          <a:p>
            <a:pPr lvl="1"/>
            <a:r>
              <a:rPr lang="en-US" dirty="0" smtClean="0"/>
              <a:t>Harmony – 2.9%</a:t>
            </a:r>
          </a:p>
          <a:p>
            <a:r>
              <a:rPr lang="en-US" dirty="0" smtClean="0"/>
              <a:t>Rate range of 2.5-4.0 oz/A</a:t>
            </a:r>
          </a:p>
          <a:p>
            <a:r>
              <a:rPr lang="en-US" dirty="0" smtClean="0"/>
              <a:t>I prefer 2.5 oz/A</a:t>
            </a:r>
          </a:p>
          <a:p>
            <a:r>
              <a:rPr lang="en-US" dirty="0" smtClean="0"/>
              <a:t>Similar injury situation occurs with </a:t>
            </a:r>
            <a:r>
              <a:rPr lang="en-US" b="1" i="1" u="sng" dirty="0" smtClean="0"/>
              <a:t>Valor XLT</a:t>
            </a:r>
          </a:p>
          <a:p>
            <a:r>
              <a:rPr lang="en-US" dirty="0" smtClean="0"/>
              <a:t>Most likely cause is Classic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9" r="34303"/>
          <a:stretch/>
        </p:blipFill>
        <p:spPr bwMode="auto">
          <a:xfrm>
            <a:off x="5257800" y="2133600"/>
            <a:ext cx="3048000" cy="328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Soybean Injury Caused by Envive 41.3WG @ 3.5 oz/A 10 DAP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62230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7971" y="6194425"/>
            <a:ext cx="789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Envive</a:t>
            </a:r>
          </a:p>
        </p:txBody>
      </p:sp>
      <p:pic>
        <p:nvPicPr>
          <p:cNvPr id="3" name="Picture 3" descr="I:\field pictures\2011 field shots\may 2\Picture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61" y="1219200"/>
            <a:ext cx="3693319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field pictures\2011 field shots\may 2\Picture 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65809"/>
            <a:ext cx="3696462" cy="49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563757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SB-21-11</a:t>
            </a:r>
          </a:p>
        </p:txBody>
      </p:sp>
    </p:spTree>
    <p:extLst>
      <p:ext uri="{BB962C8B-B14F-4D97-AF65-F5344CB8AC3E}">
        <p14:creationId xmlns:p14="http://schemas.microsoft.com/office/powerpoint/2010/main" val="9919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LL-Soybean and Weed Response to Envive</a:t>
            </a:r>
            <a:br>
              <a:rPr lang="en-US" sz="2800" dirty="0" smtClean="0"/>
            </a:br>
            <a:r>
              <a:rPr lang="en-US" sz="2800" dirty="0" smtClean="0"/>
              <a:t>SB-02-12 (June 12)</a:t>
            </a:r>
            <a:endParaRPr lang="en-US" sz="2800" dirty="0"/>
          </a:p>
        </p:txBody>
      </p:sp>
      <p:pic>
        <p:nvPicPr>
          <p:cNvPr id="4098" name="Picture 2" descr="I:\field pictures\2012 field shots\SB-02-12\june 12\Picture 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field pictures\2012 field shots\SB-02-12\june 12\Picture 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5791200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NTC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6278" y="5794891"/>
            <a:ext cx="322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Envive 41.3DG @ 3.5 oz/A (PRE)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Liberty 2.34SL @ 22 oz/A (POST)</a:t>
            </a:r>
          </a:p>
        </p:txBody>
      </p:sp>
    </p:spTree>
    <p:extLst>
      <p:ext uri="{BB962C8B-B14F-4D97-AF65-F5344CB8AC3E}">
        <p14:creationId xmlns:p14="http://schemas.microsoft.com/office/powerpoint/2010/main" val="19620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Liberty-Link® Soybeans</a:t>
            </a:r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14800" y="1600200"/>
            <a:ext cx="5029200" cy="457200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Liberty 2.34SL @ 22-36 oz/A</a:t>
            </a:r>
          </a:p>
          <a:p>
            <a:pPr eaLnBrk="1" hangingPunct="1"/>
            <a:r>
              <a:rPr lang="en-US" altLang="en-US" sz="2000" dirty="0" smtClean="0"/>
              <a:t>VE-R1</a:t>
            </a:r>
          </a:p>
          <a:p>
            <a:pPr eaLnBrk="1" hangingPunct="1"/>
            <a:r>
              <a:rPr lang="en-US" altLang="en-US" sz="2000" dirty="0" smtClean="0"/>
              <a:t>2 applications (65 oz/A/year total)</a:t>
            </a:r>
          </a:p>
          <a:p>
            <a:pPr eaLnBrk="1" hangingPunct="1"/>
            <a:r>
              <a:rPr lang="en-US" altLang="en-US" sz="2000" dirty="0" smtClean="0"/>
              <a:t>Tank-mixes with POST grass herbicides may reduce grass control  </a:t>
            </a:r>
          </a:p>
          <a:p>
            <a:pPr lvl="1" eaLnBrk="1" hangingPunct="1"/>
            <a:r>
              <a:rPr lang="en-US" altLang="en-US" sz="2000" i="1" dirty="0" smtClean="0"/>
              <a:t>Assure (10-21%); </a:t>
            </a:r>
            <a:r>
              <a:rPr lang="en-US" altLang="en-US" sz="2000" i="1" dirty="0" err="1" smtClean="0"/>
              <a:t>Fusilade</a:t>
            </a:r>
            <a:r>
              <a:rPr lang="en-US" altLang="en-US" sz="2000" i="1" dirty="0" smtClean="0"/>
              <a:t> (8-12%); </a:t>
            </a:r>
            <a:r>
              <a:rPr lang="en-US" altLang="en-US" sz="2000" i="1" dirty="0" err="1" smtClean="0"/>
              <a:t>Poast</a:t>
            </a:r>
            <a:r>
              <a:rPr lang="en-US" altLang="en-US" sz="2000" i="1" dirty="0" smtClean="0"/>
              <a:t> (25-41%); Select (4-22%)</a:t>
            </a:r>
          </a:p>
          <a:p>
            <a:pPr eaLnBrk="1" hangingPunct="1"/>
            <a:r>
              <a:rPr lang="en-US" altLang="en-US" sz="2000" dirty="0" smtClean="0"/>
              <a:t>Residuals still needed</a:t>
            </a:r>
          </a:p>
          <a:p>
            <a:pPr eaLnBrk="1" hangingPunct="1"/>
            <a:r>
              <a:rPr lang="en-US" altLang="en-US" sz="2000" dirty="0" smtClean="0"/>
              <a:t>Variety performance?</a:t>
            </a:r>
          </a:p>
          <a:p>
            <a:pPr lvl="1" eaLnBrk="1" hangingPunct="1"/>
            <a:r>
              <a:rPr lang="en-US" altLang="en-US" sz="2000" dirty="0" smtClean="0"/>
              <a:t>Getting better</a:t>
            </a:r>
          </a:p>
          <a:p>
            <a:pPr eaLnBrk="1" hangingPunct="1"/>
            <a:r>
              <a:rPr lang="en-US" altLang="en-US" sz="2000" b="1" u="sng" dirty="0" smtClean="0"/>
              <a:t>**Best Results</a:t>
            </a:r>
          </a:p>
          <a:p>
            <a:pPr lvl="1" eaLnBrk="1" hangingPunct="1"/>
            <a:r>
              <a:rPr lang="en-US" altLang="en-US" sz="2000" b="1" i="1" u="sng" dirty="0" smtClean="0"/>
              <a:t>15 GPA, medium droplet size, small weeds, 9 am - 6 pm</a:t>
            </a:r>
          </a:p>
          <a:p>
            <a:pPr eaLnBrk="1" hangingPunct="1"/>
            <a:endParaRPr lang="en-US" altLang="en-US" sz="1600" b="1" i="1" u="sng" dirty="0" smtClean="0"/>
          </a:p>
          <a:p>
            <a:pPr eaLnBrk="1" hangingPunct="1"/>
            <a:endParaRPr lang="en-US" altLang="en-US" sz="1600" dirty="0" smtClean="0"/>
          </a:p>
        </p:txBody>
      </p:sp>
      <p:pic>
        <p:nvPicPr>
          <p:cNvPr id="179204" name="Picture 2" descr="Liberty 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4975" y="-26008013"/>
            <a:ext cx="68103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9259"/>
          <a:stretch>
            <a:fillRect/>
          </a:stretch>
        </p:blipFill>
        <p:spPr bwMode="auto">
          <a:xfrm>
            <a:off x="381000" y="1676400"/>
            <a:ext cx="3657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27419" r="13132" b="5844"/>
          <a:stretch>
            <a:fillRect/>
          </a:stretch>
        </p:blipFill>
        <p:spPr bwMode="auto">
          <a:xfrm>
            <a:off x="381000" y="2514600"/>
            <a:ext cx="3659188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8197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1164</Words>
  <Application>Microsoft Office PowerPoint</Application>
  <PresentationFormat>On-screen Show (4:3)</PresentationFormat>
  <Paragraphs>247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PPP_SGENE_TXT_Firetruck_Sign</vt:lpstr>
      <vt:lpstr>2_PPP_SGENE_TXT_Firetruck_Sign</vt:lpstr>
      <vt:lpstr>3_Office Theme</vt:lpstr>
      <vt:lpstr>4_PPP_SGENE_TXT_Firetruck_Sign</vt:lpstr>
      <vt:lpstr>3_PPP_SGENE_TXT_Firetruck_Sign</vt:lpstr>
      <vt:lpstr>3_Default Design</vt:lpstr>
      <vt:lpstr>5_PPP_SGENE_TXT_Firetruck_Sign</vt:lpstr>
      <vt:lpstr>6_PPP_SGENE_TXT_Firetruck_Sign</vt:lpstr>
      <vt:lpstr>Office Theme</vt:lpstr>
      <vt:lpstr>1_Office Theme</vt:lpstr>
      <vt:lpstr>1_PPP_SGENE_TXT_Firetruck_Sign</vt:lpstr>
      <vt:lpstr>4_Office Theme</vt:lpstr>
      <vt:lpstr>2014 Soybean Weed Control Update</vt:lpstr>
      <vt:lpstr>PowerPoint Presentation</vt:lpstr>
      <vt:lpstr>Narrow Rows and Weed Control - Soybeans</vt:lpstr>
      <vt:lpstr>Just thinking???</vt:lpstr>
      <vt:lpstr>For Growers in Peanut/Cotton Rotations Who Want to Protect Valor and Reflex</vt:lpstr>
      <vt:lpstr>Envive Rates/Crop Injury</vt:lpstr>
      <vt:lpstr>Soybean Injury Caused by Envive 41.3WG @ 3.5 oz/A 10 DAP</vt:lpstr>
      <vt:lpstr>LL-Soybean and Weed Response to Envive SB-02-12 (June 12)</vt:lpstr>
      <vt:lpstr>Liberty-Link® Soybeans</vt:lpstr>
      <vt:lpstr>Weed Control in LL Soybeans 2013</vt:lpstr>
      <vt:lpstr>Yellow Nutsedge Control in Soybeans</vt:lpstr>
      <vt:lpstr>Do early applications of Cobra increase soybean yields?</vt:lpstr>
      <vt:lpstr>2014 Pest Control Handbook Additions</vt:lpstr>
      <vt:lpstr>PowerPoint Presentation</vt:lpstr>
      <vt:lpstr>Weed Control in Soybeans with Zidua - 2012</vt:lpstr>
      <vt:lpstr>PowerPoint Presentation</vt:lpstr>
      <vt:lpstr>GR-Palmer Control in Soybeans with Fierce – 2012</vt:lpstr>
      <vt:lpstr>Future Technologies</vt:lpstr>
      <vt:lpstr>Enlist™ Herbicide Tolerant Soybean</vt:lpstr>
      <vt:lpstr>Enlist Soybeans - 2012</vt:lpstr>
      <vt:lpstr>Dicamba-Tolerant (DT) Soybeans</vt:lpstr>
      <vt:lpstr>Weed Control in Soybeans with Engenia - 2013</vt:lpstr>
      <vt:lpstr>2,4-D and Dicamba Tolerant Soybeans</vt:lpstr>
      <vt:lpstr>Volume Median Diameter (VMD)</vt:lpstr>
      <vt:lpstr>2,4-D/Dicamba Soybeans Understanding spray droplet size will be very important!</vt:lpstr>
      <vt:lpstr>PowerPoint Presentation</vt:lpstr>
      <vt:lpstr>On the Next Horizon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Soybean Weed Control Update</dc:title>
  <dc:creator>Eric P. Prostko</dc:creator>
  <cp:lastModifiedBy>Eric P. Prostko</cp:lastModifiedBy>
  <cp:revision>44</cp:revision>
  <cp:lastPrinted>2013-12-06T14:21:26Z</cp:lastPrinted>
  <dcterms:created xsi:type="dcterms:W3CDTF">2013-10-14T14:00:15Z</dcterms:created>
  <dcterms:modified xsi:type="dcterms:W3CDTF">2013-12-06T15:41:47Z</dcterms:modified>
</cp:coreProperties>
</file>