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6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7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8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9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0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7325" r:id="rId2"/>
    <p:sldMasterId id="2147487345" r:id="rId3"/>
    <p:sldMasterId id="2147487702" r:id="rId4"/>
    <p:sldMasterId id="2147487731" r:id="rId5"/>
    <p:sldMasterId id="2147487744" r:id="rId6"/>
    <p:sldMasterId id="2147487761" r:id="rId7"/>
    <p:sldMasterId id="2147487774" r:id="rId8"/>
    <p:sldMasterId id="2147487787" r:id="rId9"/>
    <p:sldMasterId id="2147487800" r:id="rId10"/>
    <p:sldMasterId id="2147487813" r:id="rId11"/>
  </p:sldMasterIdLst>
  <p:notesMasterIdLst>
    <p:notesMasterId r:id="rId41"/>
  </p:notesMasterIdLst>
  <p:handoutMasterIdLst>
    <p:handoutMasterId r:id="rId42"/>
  </p:handoutMasterIdLst>
  <p:sldIdLst>
    <p:sldId id="257" r:id="rId12"/>
    <p:sldId id="449" r:id="rId13"/>
    <p:sldId id="422" r:id="rId14"/>
    <p:sldId id="379" r:id="rId15"/>
    <p:sldId id="431" r:id="rId16"/>
    <p:sldId id="432" r:id="rId17"/>
    <p:sldId id="351" r:id="rId18"/>
    <p:sldId id="437" r:id="rId19"/>
    <p:sldId id="450" r:id="rId20"/>
    <p:sldId id="452" r:id="rId21"/>
    <p:sldId id="453" r:id="rId22"/>
    <p:sldId id="454" r:id="rId23"/>
    <p:sldId id="434" r:id="rId24"/>
    <p:sldId id="436" r:id="rId25"/>
    <p:sldId id="415" r:id="rId26"/>
    <p:sldId id="427" r:id="rId27"/>
    <p:sldId id="428" r:id="rId28"/>
    <p:sldId id="419" r:id="rId29"/>
    <p:sldId id="429" r:id="rId30"/>
    <p:sldId id="433" r:id="rId31"/>
    <p:sldId id="447" r:id="rId32"/>
    <p:sldId id="443" r:id="rId33"/>
    <p:sldId id="444" r:id="rId34"/>
    <p:sldId id="440" r:id="rId35"/>
    <p:sldId id="445" r:id="rId36"/>
    <p:sldId id="448" r:id="rId37"/>
    <p:sldId id="424" r:id="rId38"/>
    <p:sldId id="446" r:id="rId39"/>
    <p:sldId id="442" r:id="rId4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CC3300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6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aseline="0">
                    <a:solidFill>
                      <a:schemeClr val="bg1"/>
                    </a:solidFill>
                    <a:latin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NTC</c:v>
                </c:pt>
                <c:pt idx="1">
                  <c:v>Valor @ 3 oz/A</c:v>
                </c:pt>
                <c:pt idx="2">
                  <c:v>Valor @ 6 oz/A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5883</c:v>
                </c:pt>
                <c:pt idx="1">
                  <c:v>6033</c:v>
                </c:pt>
                <c:pt idx="2">
                  <c:v>5893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9327488"/>
        <c:axId val="49333376"/>
      </c:barChart>
      <c:catAx>
        <c:axId val="493274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aseline="0">
                <a:latin typeface="Arial" panose="020B0604020202020204" pitchFamily="34" charset="0"/>
              </a:defRPr>
            </a:pPr>
            <a:endParaRPr lang="en-US"/>
          </a:p>
        </c:txPr>
        <c:crossAx val="49333376"/>
        <c:crosses val="autoZero"/>
        <c:auto val="1"/>
        <c:lblAlgn val="ctr"/>
        <c:lblOffset val="100"/>
        <c:noMultiLvlLbl val="0"/>
      </c:catAx>
      <c:valAx>
        <c:axId val="49333376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latin typeface="Arial" panose="020B0604020202020204" pitchFamily="34" charset="0"/>
              </a:defRPr>
            </a:pPr>
            <a:endParaRPr lang="en-US"/>
          </a:p>
        </c:txPr>
        <c:crossAx val="493274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27406053513757"/>
          <c:y val="2.7551499987735178E-2"/>
          <c:w val="0.83607718747459714"/>
          <c:h val="0.8690880368925847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y-actual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</c:spPr>
          </c:marker>
          <c:trendline>
            <c:spPr>
              <a:ln w="19050">
                <a:solidFill>
                  <a:srgbClr val="FFFF00"/>
                </a:solidFill>
              </a:ln>
            </c:spPr>
            <c:trendlineType val="linear"/>
            <c:dispRSqr val="1"/>
            <c:dispEq val="1"/>
            <c:trendlineLbl>
              <c:layout>
                <c:manualLayout>
                  <c:x val="8.502257922844153E-2"/>
                  <c:y val="0.40683258517918908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baseline="0" dirty="0">
                        <a:solidFill>
                          <a:srgbClr val="FFFF00"/>
                        </a:solidFill>
                      </a:rPr>
                      <a:t>y = 0.8889x + 627.66
R² = 0.8195</a:t>
                    </a:r>
                  </a:p>
                </c:rich>
              </c:tx>
              <c:numFmt formatCode="General" sourceLinked="0"/>
            </c:trendlineLbl>
          </c:trendline>
          <c:xVal>
            <c:numRef>
              <c:f>Sheet1!$A$2:$A$54</c:f>
              <c:numCache>
                <c:formatCode>General</c:formatCode>
                <c:ptCount val="53"/>
                <c:pt idx="0">
                  <c:v>6414</c:v>
                </c:pt>
                <c:pt idx="1">
                  <c:v>5034</c:v>
                </c:pt>
                <c:pt idx="2">
                  <c:v>6197</c:v>
                </c:pt>
                <c:pt idx="3">
                  <c:v>5124</c:v>
                </c:pt>
                <c:pt idx="4">
                  <c:v>5571</c:v>
                </c:pt>
                <c:pt idx="5">
                  <c:v>6568</c:v>
                </c:pt>
                <c:pt idx="6">
                  <c:v>5954</c:v>
                </c:pt>
                <c:pt idx="7">
                  <c:v>4485</c:v>
                </c:pt>
                <c:pt idx="8">
                  <c:v>6159</c:v>
                </c:pt>
                <c:pt idx="9">
                  <c:v>6542</c:v>
                </c:pt>
                <c:pt idx="10">
                  <c:v>5405</c:v>
                </c:pt>
                <c:pt idx="11">
                  <c:v>4958</c:v>
                </c:pt>
                <c:pt idx="12">
                  <c:v>6615</c:v>
                </c:pt>
                <c:pt idx="13">
                  <c:v>7147</c:v>
                </c:pt>
                <c:pt idx="14">
                  <c:v>5552</c:v>
                </c:pt>
                <c:pt idx="15">
                  <c:v>5526</c:v>
                </c:pt>
                <c:pt idx="16">
                  <c:v>6304</c:v>
                </c:pt>
                <c:pt idx="17">
                  <c:v>6369</c:v>
                </c:pt>
                <c:pt idx="18">
                  <c:v>6706</c:v>
                </c:pt>
                <c:pt idx="19">
                  <c:v>7212</c:v>
                </c:pt>
                <c:pt idx="20">
                  <c:v>6408</c:v>
                </c:pt>
                <c:pt idx="21">
                  <c:v>5655</c:v>
                </c:pt>
                <c:pt idx="22">
                  <c:v>5889</c:v>
                </c:pt>
                <c:pt idx="23">
                  <c:v>3683</c:v>
                </c:pt>
                <c:pt idx="24">
                  <c:v>3258</c:v>
                </c:pt>
                <c:pt idx="25">
                  <c:v>2833</c:v>
                </c:pt>
                <c:pt idx="26">
                  <c:v>3740</c:v>
                </c:pt>
                <c:pt idx="27">
                  <c:v>3669</c:v>
                </c:pt>
                <c:pt idx="28">
                  <c:v>2819</c:v>
                </c:pt>
                <c:pt idx="29">
                  <c:v>3456</c:v>
                </c:pt>
                <c:pt idx="30">
                  <c:v>3456</c:v>
                </c:pt>
                <c:pt idx="31">
                  <c:v>2266</c:v>
                </c:pt>
              </c:numCache>
            </c:numRef>
          </c:xVal>
          <c:yVal>
            <c:numRef>
              <c:f>Sheet1!$B$2:$B$54</c:f>
              <c:numCache>
                <c:formatCode>General</c:formatCode>
                <c:ptCount val="53"/>
                <c:pt idx="0">
                  <c:v>5622</c:v>
                </c:pt>
                <c:pt idx="1">
                  <c:v>5162</c:v>
                </c:pt>
                <c:pt idx="2">
                  <c:v>5801</c:v>
                </c:pt>
                <c:pt idx="3">
                  <c:v>5916</c:v>
                </c:pt>
                <c:pt idx="4">
                  <c:v>5635</c:v>
                </c:pt>
                <c:pt idx="5">
                  <c:v>6133</c:v>
                </c:pt>
                <c:pt idx="6">
                  <c:v>6133</c:v>
                </c:pt>
                <c:pt idx="7">
                  <c:v>5392</c:v>
                </c:pt>
                <c:pt idx="8">
                  <c:v>6031</c:v>
                </c:pt>
                <c:pt idx="9">
                  <c:v>5993</c:v>
                </c:pt>
                <c:pt idx="10">
                  <c:v>6210</c:v>
                </c:pt>
                <c:pt idx="11">
                  <c:v>5724</c:v>
                </c:pt>
                <c:pt idx="12">
                  <c:v>6680</c:v>
                </c:pt>
                <c:pt idx="13">
                  <c:v>6356</c:v>
                </c:pt>
                <c:pt idx="14">
                  <c:v>6693</c:v>
                </c:pt>
                <c:pt idx="15">
                  <c:v>6200</c:v>
                </c:pt>
                <c:pt idx="16">
                  <c:v>6447</c:v>
                </c:pt>
                <c:pt idx="17">
                  <c:v>6875</c:v>
                </c:pt>
                <c:pt idx="18">
                  <c:v>6304</c:v>
                </c:pt>
                <c:pt idx="19">
                  <c:v>6187</c:v>
                </c:pt>
                <c:pt idx="20">
                  <c:v>6083</c:v>
                </c:pt>
                <c:pt idx="21">
                  <c:v>5370</c:v>
                </c:pt>
                <c:pt idx="22">
                  <c:v>6927</c:v>
                </c:pt>
                <c:pt idx="23">
                  <c:v>3555</c:v>
                </c:pt>
                <c:pt idx="24">
                  <c:v>3300</c:v>
                </c:pt>
                <c:pt idx="25">
                  <c:v>2819</c:v>
                </c:pt>
                <c:pt idx="26">
                  <c:v>3201</c:v>
                </c:pt>
                <c:pt idx="27">
                  <c:v>3357</c:v>
                </c:pt>
                <c:pt idx="28">
                  <c:v>3201</c:v>
                </c:pt>
                <c:pt idx="29">
                  <c:v>2819</c:v>
                </c:pt>
                <c:pt idx="30">
                  <c:v>2989</c:v>
                </c:pt>
                <c:pt idx="31">
                  <c:v>3400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459200"/>
        <c:axId val="49460736"/>
      </c:scatterChart>
      <c:valAx>
        <c:axId val="49459200"/>
        <c:scaling>
          <c:orientation val="minMax"/>
          <c:max val="8000"/>
        </c:scaling>
        <c:delete val="0"/>
        <c:axPos val="b"/>
        <c:numFmt formatCode="General" sourceLinked="1"/>
        <c:majorTickMark val="out"/>
        <c:minorTickMark val="none"/>
        <c:tickLblPos val="nextTo"/>
        <c:crossAx val="49460736"/>
        <c:crosses val="autoZero"/>
        <c:crossBetween val="midCat"/>
        <c:majorUnit val="2000"/>
      </c:valAx>
      <c:valAx>
        <c:axId val="49460736"/>
        <c:scaling>
          <c:orientation val="minMax"/>
          <c:max val="8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9459200"/>
        <c:crosses val="autoZero"/>
        <c:crossBetween val="midCat"/>
        <c:majorUnit val="2000"/>
      </c:valAx>
      <c:spPr>
        <a:solidFill>
          <a:schemeClr val="tx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27406053513757"/>
          <c:y val="4.4996982853778789E-2"/>
          <c:w val="0.83607718747459714"/>
          <c:h val="0.8690880368925847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y-actual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</c:spPr>
          </c:marker>
          <c:trendline>
            <c:spPr>
              <a:ln w="25400">
                <a:solidFill>
                  <a:srgbClr val="FFFF00"/>
                </a:solidFill>
              </a:ln>
            </c:spPr>
            <c:trendlineType val="linear"/>
            <c:dispRSqr val="1"/>
            <c:dispEq val="1"/>
            <c:trendlineLbl>
              <c:layout>
                <c:manualLayout>
                  <c:x val="1.1746414609400294E-2"/>
                  <c:y val="0.45239983319842031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baseline="0" dirty="0">
                        <a:solidFill>
                          <a:srgbClr val="FFFF00"/>
                        </a:solidFill>
                      </a:rPr>
                      <a:t>y = 0.7882x + 1072.2
R² = 0.773</a:t>
                    </a:r>
                  </a:p>
                </c:rich>
              </c:tx>
              <c:numFmt formatCode="General" sourceLinked="0"/>
            </c:trendlineLbl>
          </c:trendline>
          <c:xVal>
            <c:numRef>
              <c:f>Sheet1!$A$2:$A$51</c:f>
              <c:numCache>
                <c:formatCode>General</c:formatCode>
                <c:ptCount val="50"/>
                <c:pt idx="0">
                  <c:v>3683</c:v>
                </c:pt>
                <c:pt idx="1">
                  <c:v>3258</c:v>
                </c:pt>
                <c:pt idx="2">
                  <c:v>3740</c:v>
                </c:pt>
                <c:pt idx="3">
                  <c:v>3669</c:v>
                </c:pt>
                <c:pt idx="4">
                  <c:v>3456</c:v>
                </c:pt>
                <c:pt idx="5">
                  <c:v>3456</c:v>
                </c:pt>
                <c:pt idx="6">
                  <c:v>2266</c:v>
                </c:pt>
                <c:pt idx="7">
                  <c:v>6995</c:v>
                </c:pt>
                <c:pt idx="8">
                  <c:v>7069</c:v>
                </c:pt>
                <c:pt idx="9">
                  <c:v>6951</c:v>
                </c:pt>
                <c:pt idx="10">
                  <c:v>7057</c:v>
                </c:pt>
                <c:pt idx="11">
                  <c:v>4499</c:v>
                </c:pt>
                <c:pt idx="12">
                  <c:v>5154</c:v>
                </c:pt>
                <c:pt idx="13">
                  <c:v>5505</c:v>
                </c:pt>
                <c:pt idx="14">
                  <c:v>4457</c:v>
                </c:pt>
                <c:pt idx="15">
                  <c:v>6950</c:v>
                </c:pt>
                <c:pt idx="16">
                  <c:v>7694</c:v>
                </c:pt>
                <c:pt idx="17">
                  <c:v>6216</c:v>
                </c:pt>
                <c:pt idx="18">
                  <c:v>5684</c:v>
                </c:pt>
                <c:pt idx="19">
                  <c:v>5374</c:v>
                </c:pt>
                <c:pt idx="20">
                  <c:v>4455</c:v>
                </c:pt>
                <c:pt idx="21">
                  <c:v>5096</c:v>
                </c:pt>
                <c:pt idx="22">
                  <c:v>4720</c:v>
                </c:pt>
                <c:pt idx="23">
                  <c:v>6615</c:v>
                </c:pt>
                <c:pt idx="24">
                  <c:v>7147</c:v>
                </c:pt>
                <c:pt idx="25">
                  <c:v>5526</c:v>
                </c:pt>
                <c:pt idx="26">
                  <c:v>6304</c:v>
                </c:pt>
                <c:pt idx="27">
                  <c:v>6369</c:v>
                </c:pt>
                <c:pt idx="28">
                  <c:v>6706</c:v>
                </c:pt>
                <c:pt idx="29">
                  <c:v>7212</c:v>
                </c:pt>
                <c:pt idx="30">
                  <c:v>6408</c:v>
                </c:pt>
                <c:pt idx="31">
                  <c:v>5655</c:v>
                </c:pt>
                <c:pt idx="32">
                  <c:v>5889</c:v>
                </c:pt>
                <c:pt idx="33">
                  <c:v>6414</c:v>
                </c:pt>
                <c:pt idx="34">
                  <c:v>5034</c:v>
                </c:pt>
                <c:pt idx="35">
                  <c:v>6197</c:v>
                </c:pt>
                <c:pt idx="36">
                  <c:v>5571</c:v>
                </c:pt>
                <c:pt idx="37">
                  <c:v>6568</c:v>
                </c:pt>
                <c:pt idx="38">
                  <c:v>5954</c:v>
                </c:pt>
                <c:pt idx="39">
                  <c:v>4485</c:v>
                </c:pt>
                <c:pt idx="40">
                  <c:v>6159</c:v>
                </c:pt>
                <c:pt idx="41">
                  <c:v>6542</c:v>
                </c:pt>
                <c:pt idx="42">
                  <c:v>5405</c:v>
                </c:pt>
                <c:pt idx="43">
                  <c:v>4958</c:v>
                </c:pt>
                <c:pt idx="44">
                  <c:v>6528</c:v>
                </c:pt>
                <c:pt idx="45">
                  <c:v>7371</c:v>
                </c:pt>
                <c:pt idx="46">
                  <c:v>6664</c:v>
                </c:pt>
                <c:pt idx="47">
                  <c:v>7153</c:v>
                </c:pt>
                <c:pt idx="48">
                  <c:v>7550</c:v>
                </c:pt>
                <c:pt idx="49">
                  <c:v>7500</c:v>
                </c:pt>
              </c:numCache>
            </c:numRef>
          </c:xVal>
          <c:yVal>
            <c:numRef>
              <c:f>Sheet1!$B$2:$B$51</c:f>
              <c:numCache>
                <c:formatCode>General</c:formatCode>
                <c:ptCount val="50"/>
                <c:pt idx="0">
                  <c:v>3711</c:v>
                </c:pt>
                <c:pt idx="1">
                  <c:v>3456</c:v>
                </c:pt>
                <c:pt idx="2">
                  <c:v>3754</c:v>
                </c:pt>
                <c:pt idx="3">
                  <c:v>4179</c:v>
                </c:pt>
                <c:pt idx="4">
                  <c:v>3683</c:v>
                </c:pt>
                <c:pt idx="5">
                  <c:v>3485</c:v>
                </c:pt>
                <c:pt idx="6">
                  <c:v>2635</c:v>
                </c:pt>
                <c:pt idx="7">
                  <c:v>6819</c:v>
                </c:pt>
                <c:pt idx="8">
                  <c:v>6233</c:v>
                </c:pt>
                <c:pt idx="9">
                  <c:v>6702</c:v>
                </c:pt>
                <c:pt idx="10">
                  <c:v>6673</c:v>
                </c:pt>
                <c:pt idx="11">
                  <c:v>4552</c:v>
                </c:pt>
                <c:pt idx="12">
                  <c:v>4427</c:v>
                </c:pt>
                <c:pt idx="13">
                  <c:v>5827</c:v>
                </c:pt>
                <c:pt idx="14">
                  <c:v>4321</c:v>
                </c:pt>
                <c:pt idx="15">
                  <c:v>6155</c:v>
                </c:pt>
                <c:pt idx="16">
                  <c:v>6677</c:v>
                </c:pt>
                <c:pt idx="17">
                  <c:v>6244</c:v>
                </c:pt>
                <c:pt idx="18">
                  <c:v>6263</c:v>
                </c:pt>
                <c:pt idx="19">
                  <c:v>4386</c:v>
                </c:pt>
                <c:pt idx="20">
                  <c:v>4428</c:v>
                </c:pt>
                <c:pt idx="21">
                  <c:v>4762</c:v>
                </c:pt>
                <c:pt idx="22">
                  <c:v>4191</c:v>
                </c:pt>
                <c:pt idx="23">
                  <c:v>6369</c:v>
                </c:pt>
                <c:pt idx="24">
                  <c:v>6174</c:v>
                </c:pt>
                <c:pt idx="25">
                  <c:v>4955</c:v>
                </c:pt>
                <c:pt idx="26">
                  <c:v>5993</c:v>
                </c:pt>
                <c:pt idx="27">
                  <c:v>6784</c:v>
                </c:pt>
                <c:pt idx="28">
                  <c:v>7809</c:v>
                </c:pt>
                <c:pt idx="29">
                  <c:v>6148</c:v>
                </c:pt>
                <c:pt idx="30">
                  <c:v>6045</c:v>
                </c:pt>
                <c:pt idx="31">
                  <c:v>6460</c:v>
                </c:pt>
                <c:pt idx="32">
                  <c:v>6771</c:v>
                </c:pt>
                <c:pt idx="33">
                  <c:v>6874</c:v>
                </c:pt>
                <c:pt idx="34">
                  <c:v>4894</c:v>
                </c:pt>
                <c:pt idx="35">
                  <c:v>5252</c:v>
                </c:pt>
                <c:pt idx="36">
                  <c:v>6312</c:v>
                </c:pt>
                <c:pt idx="37">
                  <c:v>6235</c:v>
                </c:pt>
                <c:pt idx="38">
                  <c:v>6248</c:v>
                </c:pt>
                <c:pt idx="39">
                  <c:v>5660</c:v>
                </c:pt>
                <c:pt idx="40">
                  <c:v>6095</c:v>
                </c:pt>
                <c:pt idx="41">
                  <c:v>5750</c:v>
                </c:pt>
                <c:pt idx="42">
                  <c:v>4996</c:v>
                </c:pt>
                <c:pt idx="43">
                  <c:v>5418</c:v>
                </c:pt>
                <c:pt idx="44">
                  <c:v>6528</c:v>
                </c:pt>
                <c:pt idx="45">
                  <c:v>7181</c:v>
                </c:pt>
                <c:pt idx="46">
                  <c:v>7140</c:v>
                </c:pt>
                <c:pt idx="47">
                  <c:v>5960</c:v>
                </c:pt>
                <c:pt idx="48">
                  <c:v>6192</c:v>
                </c:pt>
                <c:pt idx="49">
                  <c:v>6258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804416"/>
        <c:axId val="49805952"/>
      </c:scatterChart>
      <c:valAx>
        <c:axId val="49804416"/>
        <c:scaling>
          <c:orientation val="minMax"/>
          <c:max val="8000"/>
        </c:scaling>
        <c:delete val="0"/>
        <c:axPos val="b"/>
        <c:numFmt formatCode="General" sourceLinked="1"/>
        <c:majorTickMark val="out"/>
        <c:minorTickMark val="none"/>
        <c:tickLblPos val="nextTo"/>
        <c:crossAx val="49805952"/>
        <c:crosses val="autoZero"/>
        <c:crossBetween val="midCat"/>
        <c:majorUnit val="2000"/>
      </c:valAx>
      <c:valAx>
        <c:axId val="49805952"/>
        <c:scaling>
          <c:orientation val="minMax"/>
          <c:max val="8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9804416"/>
        <c:crosses val="autoZero"/>
        <c:crossBetween val="midCat"/>
        <c:majorUnit val="2000"/>
      </c:valAx>
      <c:spPr>
        <a:solidFill>
          <a:schemeClr val="tx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55923964444756"/>
          <c:y val="2.7551499987735178E-2"/>
          <c:w val="0.83607718747459714"/>
          <c:h val="0.8690880368925847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y-actual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</c:spPr>
          </c:marker>
          <c:trendline>
            <c:trendlineType val="linear"/>
            <c:dispRSqr val="0"/>
            <c:dispEq val="0"/>
          </c:trendline>
          <c:trendline>
            <c:trendlineType val="linear"/>
            <c:dispRSqr val="0"/>
            <c:dispEq val="0"/>
          </c:trendline>
          <c:trendline>
            <c:spPr>
              <a:ln w="25400">
                <a:solidFill>
                  <a:srgbClr val="FFFF00"/>
                </a:solidFill>
              </a:ln>
            </c:spPr>
            <c:trendlineType val="linear"/>
            <c:dispRSqr val="1"/>
            <c:dispEq val="1"/>
            <c:trendlineLbl>
              <c:layout>
                <c:manualLayout>
                  <c:x val="3.5586872669353925E-2"/>
                  <c:y val="0.3788554468074668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baseline="0" dirty="0">
                        <a:solidFill>
                          <a:srgbClr val="FFFF00"/>
                        </a:solidFill>
                      </a:rPr>
                      <a:t>y = 0.5708x + 2403
R² = 0.6798</a:t>
                    </a:r>
                  </a:p>
                </c:rich>
              </c:tx>
              <c:numFmt formatCode="General" sourceLinked="0"/>
            </c:trendlineLbl>
          </c:trendline>
          <c:xVal>
            <c:numRef>
              <c:f>Sheet1!$A$2:$A$14</c:f>
              <c:numCache>
                <c:formatCode>General</c:formatCode>
                <c:ptCount val="13"/>
                <c:pt idx="0">
                  <c:v>6511</c:v>
                </c:pt>
                <c:pt idx="1">
                  <c:v>6982</c:v>
                </c:pt>
                <c:pt idx="2">
                  <c:v>6614</c:v>
                </c:pt>
                <c:pt idx="3">
                  <c:v>7306</c:v>
                </c:pt>
                <c:pt idx="4">
                  <c:v>5327</c:v>
                </c:pt>
                <c:pt idx="5">
                  <c:v>5794</c:v>
                </c:pt>
                <c:pt idx="6">
                  <c:v>5016</c:v>
                </c:pt>
                <c:pt idx="7">
                  <c:v>5070</c:v>
                </c:pt>
                <c:pt idx="8">
                  <c:v>6528</c:v>
                </c:pt>
                <c:pt idx="9">
                  <c:v>7371</c:v>
                </c:pt>
                <c:pt idx="10">
                  <c:v>6664</c:v>
                </c:pt>
                <c:pt idx="11">
                  <c:v>7550</c:v>
                </c:pt>
                <c:pt idx="12">
                  <c:v>7500</c:v>
                </c:pt>
              </c:numCache>
            </c:numRef>
          </c:xVal>
          <c:yVal>
            <c:numRef>
              <c:f>Sheet1!$B$2:$B$14</c:f>
              <c:numCache>
                <c:formatCode>General</c:formatCode>
                <c:ptCount val="13"/>
                <c:pt idx="0">
                  <c:v>6290</c:v>
                </c:pt>
                <c:pt idx="1">
                  <c:v>5627</c:v>
                </c:pt>
                <c:pt idx="2">
                  <c:v>6751</c:v>
                </c:pt>
                <c:pt idx="3">
                  <c:v>6790</c:v>
                </c:pt>
                <c:pt idx="4">
                  <c:v>5284</c:v>
                </c:pt>
                <c:pt idx="5">
                  <c:v>5393</c:v>
                </c:pt>
                <c:pt idx="6">
                  <c:v>5366</c:v>
                </c:pt>
                <c:pt idx="7">
                  <c:v>5191</c:v>
                </c:pt>
                <c:pt idx="8">
                  <c:v>6501</c:v>
                </c:pt>
                <c:pt idx="9">
                  <c:v>6787</c:v>
                </c:pt>
                <c:pt idx="10">
                  <c:v>6406</c:v>
                </c:pt>
                <c:pt idx="11">
                  <c:v>6292</c:v>
                </c:pt>
                <c:pt idx="12">
                  <c:v>6639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651072"/>
        <c:axId val="49685632"/>
      </c:scatterChart>
      <c:valAx>
        <c:axId val="49651072"/>
        <c:scaling>
          <c:orientation val="minMax"/>
          <c:max val="8000"/>
        </c:scaling>
        <c:delete val="0"/>
        <c:axPos val="b"/>
        <c:numFmt formatCode="General" sourceLinked="1"/>
        <c:majorTickMark val="out"/>
        <c:minorTickMark val="none"/>
        <c:tickLblPos val="nextTo"/>
        <c:crossAx val="49685632"/>
        <c:crosses val="autoZero"/>
        <c:crossBetween val="midCat"/>
        <c:majorUnit val="2000"/>
      </c:valAx>
      <c:valAx>
        <c:axId val="49685632"/>
        <c:scaling>
          <c:orientation val="minMax"/>
          <c:max val="8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9651072"/>
        <c:crosses val="autoZero"/>
        <c:crossBetween val="midCat"/>
        <c:majorUnit val="2000"/>
      </c:valAx>
      <c:spPr>
        <a:solidFill>
          <a:schemeClr val="tx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9CD4360-2940-487F-9DAE-79C27EB98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85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5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2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2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6AF2466-BDD7-4928-A42C-409FBEBDD1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7418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A8A6-671A-4D88-AF2A-2D6E32EEFCD8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688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AF2466-BDD7-4928-A42C-409FBEBDD1D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46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E4C4E-E5B1-471D-B77E-FA5AA3482C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78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FC9E2-EFE1-4786-AE22-4EE55A0DF1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5557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25322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65240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73161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7037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98403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68651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ADDD2-14E0-4CAA-BD63-05DC98ACE73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56512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39237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18500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565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4F796-2410-4CC9-9DE3-DF2EA8C658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4894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61314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22150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09254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15960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21384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05188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61654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15160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ADDD2-14E0-4CAA-BD63-05DC98ACE73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25948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829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3B065-C381-4AC5-A6EE-5B33AA7D30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2552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30349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59261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89508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29218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35053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74449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29146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46402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93936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992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C98C3-3BDC-488D-9303-6C735B475F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93586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ADDD2-14E0-4CAA-BD63-05DC98ACE73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09325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02417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78562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15245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21708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74110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59593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96045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70827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972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509D-896B-425C-A177-3F4B6C504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95916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3584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46365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ADDD2-14E0-4CAA-BD63-05DC98ACE73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8835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owerpoint_land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91503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1" y="5927725"/>
            <a:ext cx="4212000" cy="360363"/>
          </a:xfrm>
        </p:spPr>
        <p:txBody>
          <a:bodyPr wrap="none"/>
          <a:lstStyle>
            <a:lvl1pPr marL="0" indent="0">
              <a:buFont typeface="Arial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687388" y="4035425"/>
            <a:ext cx="7197725" cy="422275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>
          <a:xfrm>
            <a:off x="4964400" y="5929200"/>
            <a:ext cx="2772000" cy="360000"/>
          </a:xfrm>
        </p:spPr>
        <p:txBody>
          <a:bodyPr tIns="0" rIns="0" bIns="0" anchor="t">
            <a:normAutofit/>
          </a:bodyPr>
          <a:lstStyle>
            <a:lvl1pPr algn="r">
              <a:defRPr sz="12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5F7800">
                    <a:lumMod val="75000"/>
                  </a:srgbClr>
                </a:solidFill>
              </a:rPr>
              <a:t>Classification: INTERNAL USE ONLY</a:t>
            </a:r>
            <a:endParaRPr lang="en-US" dirty="0">
              <a:solidFill>
                <a:srgbClr val="5F7800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110595"/>
      </p:ext>
    </p:extLst>
  </p:cSld>
  <p:clrMapOvr>
    <a:masterClrMapping/>
  </p:clrMapOvr>
  <p:transition>
    <p:wipe dir="r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1214422"/>
            <a:ext cx="8459787" cy="473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92163" y="6457183"/>
            <a:ext cx="5753100" cy="376238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626469"/>
                </a:solidFill>
              </a:rPr>
              <a:t>Classification: INTERNAL USE ONLY</a:t>
            </a:r>
            <a:endParaRPr lang="en-US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37168"/>
      </p:ext>
    </p:extLst>
  </p:cSld>
  <p:clrMapOvr>
    <a:masterClrMapping/>
  </p:clrMapOvr>
  <p:transition>
    <p:wipe dir="r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2200" b="1" cap="none" baseline="0"/>
            </a:lvl1pPr>
          </a:lstStyle>
          <a:p>
            <a:r>
              <a:rPr lang="en-US" smtClean="0"/>
              <a:t>Click to edit Master title style</a:t>
            </a:r>
            <a:endParaRPr lang="de-C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626469"/>
                </a:solidFill>
              </a:rPr>
              <a:t>Classification: INTERNAL USE ONLY</a:t>
            </a:r>
            <a:endParaRPr lang="en-US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266984"/>
      </p:ext>
    </p:extLst>
  </p:cSld>
  <p:clrMapOvr>
    <a:masterClrMapping/>
  </p:clrMapOvr>
  <p:transition>
    <p:wipe dir="r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3063" y="1211263"/>
            <a:ext cx="4152900" cy="47307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363" y="1211263"/>
            <a:ext cx="4154487" cy="47307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626469"/>
                </a:solidFill>
              </a:rPr>
              <a:t>Classification: INTERNAL USE ONLY</a:t>
            </a:r>
            <a:endParaRPr lang="en-US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270414"/>
      </p:ext>
    </p:extLst>
  </p:cSld>
  <p:clrMapOvr>
    <a:masterClrMapping/>
  </p:clrMapOvr>
  <p:transition>
    <p:wipe dir="r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C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noFill/>
          <a:ln w="9525">
            <a:noFill/>
            <a:miter lim="800000"/>
            <a:headEnd/>
            <a:tailEnd/>
          </a:ln>
        </p:spPr>
        <p:txBody>
          <a:bodyPr anchor="b"/>
          <a:lstStyle>
            <a:lvl1pPr marL="0" indent="0">
              <a:buNone/>
              <a:defRPr lang="en-US" sz="20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 anchor="ctr" anchorCtr="0">
            <a:normAutofit/>
          </a:bodyPr>
          <a:lstStyle>
            <a:lvl1pPr>
              <a:defRPr sz="800"/>
            </a:lvl1pPr>
          </a:lstStyle>
          <a:p>
            <a:pPr>
              <a:defRPr/>
            </a:pPr>
            <a:r>
              <a:rPr lang="en-US" dirty="0" smtClean="0">
                <a:solidFill>
                  <a:srgbClr val="626469"/>
                </a:solidFill>
              </a:rPr>
              <a:t>Classification: INTERNAL USE ONLY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460745"/>
      </p:ext>
    </p:extLst>
  </p:cSld>
  <p:clrMapOvr>
    <a:masterClrMapping/>
  </p:clrMapOvr>
  <p:transition>
    <p:wipe dir="r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626469"/>
                </a:solidFill>
              </a:rPr>
              <a:t>Classification: INTERNAL USE ONLY</a:t>
            </a:r>
            <a:endParaRPr lang="en-US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676220"/>
      </p:ext>
    </p:extLst>
  </p:cSld>
  <p:clrMapOvr>
    <a:masterClrMapping/>
  </p:clrMapOvr>
  <p:transition>
    <p:wipe dir="r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626469"/>
                </a:solidFill>
              </a:rPr>
              <a:t>Classification: INTERNAL USE ONLY</a:t>
            </a:r>
            <a:endParaRPr lang="en-US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481835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25BE-1A71-48FA-8EAE-C6D6738202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1869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626469"/>
                </a:solidFill>
              </a:rPr>
              <a:t>Classification: INTERNAL USE ONLY</a:t>
            </a:r>
            <a:endParaRPr lang="en-US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779123"/>
      </p:ext>
    </p:extLst>
  </p:cSld>
  <p:clrMapOvr>
    <a:masterClrMapping/>
  </p:clrMapOvr>
  <p:transition>
    <p:wipe dir="r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de-CH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de-C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626469"/>
                </a:solidFill>
              </a:rPr>
              <a:t>Classification: INTERNAL USE ONLY</a:t>
            </a:r>
            <a:endParaRPr lang="en-US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663566"/>
      </p:ext>
    </p:extLst>
  </p:cSld>
  <p:clrMapOvr>
    <a:masterClrMapping/>
  </p:clrMapOvr>
  <p:transition>
    <p:wipe dir="r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626469"/>
                </a:solidFill>
              </a:rPr>
              <a:t>Classification: INTERNAL USE ONLY</a:t>
            </a:r>
            <a:endParaRPr lang="en-US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824422"/>
      </p:ext>
    </p:extLst>
  </p:cSld>
  <p:clrMapOvr>
    <a:masterClrMapping/>
  </p:clrMapOvr>
  <p:transition>
    <p:wipe dir="r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8300" y="88900"/>
            <a:ext cx="2114550" cy="5853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CH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3063" y="88900"/>
            <a:ext cx="6192837" cy="5853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626469"/>
                </a:solidFill>
              </a:rPr>
              <a:t>Classification: INTERNAL USE ONLY</a:t>
            </a:r>
            <a:endParaRPr lang="en-US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569726"/>
      </p:ext>
    </p:extLst>
  </p:cSld>
  <p:clrMapOvr>
    <a:masterClrMapping/>
  </p:clrMapOvr>
  <p:transition>
    <p:wipe dir="r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hangingPunct="1"/>
            <a:fld id="{F4F17EBB-DE81-43DC-9B5A-5B368D0692A5}" type="datetimeFigureOut">
              <a:rPr lang="en-US" sz="1000">
                <a:solidFill>
                  <a:prstClr val="black"/>
                </a:solidFill>
                <a:latin typeface="Arial"/>
              </a:rPr>
              <a:pPr eaLnBrk="1" hangingPunct="1"/>
              <a:t>12/3/2013</a:t>
            </a:fld>
            <a:endParaRPr lang="en-GB" sz="10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hangingPunct="1"/>
            <a:fld id="{14F6F03C-6373-4617-88EB-7907113252C0}" type="slidenum">
              <a:rPr lang="en-GB" sz="1000">
                <a:solidFill>
                  <a:prstClr val="black"/>
                </a:solidFill>
                <a:latin typeface="Arial"/>
              </a:rPr>
              <a:pPr eaLnBrk="1" hangingPunct="1"/>
              <a:t>‹#›</a:t>
            </a:fld>
            <a:endParaRPr lang="en-GB" sz="100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1309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6363"/>
            <a:ext cx="8839200" cy="81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163" y="1211263"/>
            <a:ext cx="4276725" cy="50688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86288" y="1211263"/>
            <a:ext cx="4276725" cy="2457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86288" y="3821113"/>
            <a:ext cx="4276725" cy="24590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0"/>
          </p:nvPr>
        </p:nvSpPr>
        <p:spPr>
          <a:xfrm>
            <a:off x="400050" y="6532563"/>
            <a:ext cx="7048500" cy="2270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626469"/>
                </a:solidFill>
              </a:rPr>
              <a:t>MaSE-MP-2b. Brand plan-Case examples-v1</a:t>
            </a:r>
          </a:p>
        </p:txBody>
      </p:sp>
    </p:spTree>
    <p:extLst>
      <p:ext uri="{BB962C8B-B14F-4D97-AF65-F5344CB8AC3E}">
        <p14:creationId xmlns:p14="http://schemas.microsoft.com/office/powerpoint/2010/main" val="435546334"/>
      </p:ext>
    </p:extLst>
  </p:cSld>
  <p:clrMapOvr>
    <a:masterClrMapping/>
  </p:clrMapOvr>
  <p:transition>
    <p:wipe dir="r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878" y="286699"/>
            <a:ext cx="8322740" cy="37254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73424" y="1299039"/>
            <a:ext cx="8322740" cy="1247204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pg num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10670" y="6618281"/>
            <a:ext cx="1904932" cy="186271"/>
          </a:xfrm>
          <a:prstGeom prst="rect">
            <a:avLst/>
          </a:prstGeom>
        </p:spPr>
        <p:txBody>
          <a:bodyPr lIns="93266" tIns="46633" rIns="93266" bIns="46633"/>
          <a:lstStyle>
            <a:lvl1pPr>
              <a:defRPr/>
            </a:lvl1pPr>
          </a:lstStyle>
          <a:p>
            <a:pPr eaLnBrk="1" hangingPunct="1">
              <a:defRPr/>
            </a:pPr>
            <a:fld id="{311A761D-D618-4FEC-9BCA-157440A024AE}" type="slidenum">
              <a:rPr lang="en-US" sz="1000">
                <a:solidFill>
                  <a:srgbClr val="626469"/>
                </a:solidFill>
                <a:latin typeface="Arial"/>
              </a:rPr>
              <a:pPr eaLnBrk="1" hangingPunct="1">
                <a:defRPr/>
              </a:pPr>
              <a:t>‹#›</a:t>
            </a:fld>
            <a:endParaRPr lang="en-US" sz="1000">
              <a:solidFill>
                <a:srgbClr val="62646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0795758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/>
          <p:cNvSpPr>
            <a:spLocks noChangeArrowheads="1"/>
          </p:cNvSpPr>
          <p:nvPr userDrawn="1"/>
        </p:nvSpPr>
        <p:spPr bwMode="auto">
          <a:xfrm>
            <a:off x="1" y="0"/>
            <a:ext cx="9144000" cy="6858000"/>
          </a:xfrm>
          <a:prstGeom prst="rect">
            <a:avLst/>
          </a:prstGeom>
          <a:solidFill>
            <a:srgbClr val="7BC04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081" name="Rectangle 9"/>
          <p:cNvSpPr>
            <a:spLocks noChangeArrowheads="1"/>
          </p:cNvSpPr>
          <p:nvPr userDrawn="1"/>
        </p:nvSpPr>
        <p:spPr bwMode="auto">
          <a:xfrm>
            <a:off x="7986713" y="0"/>
            <a:ext cx="1157288" cy="6858000"/>
          </a:xfrm>
          <a:prstGeom prst="rect">
            <a:avLst/>
          </a:prstGeom>
          <a:solidFill>
            <a:srgbClr val="387C3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097" name="Picture 25" descr="E:\Docs\Documents\WORK\Current jobs\Syngenta\Job Ref 854 - Powerpoint Template\Artwork\hOOK-OVERLAY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986713" y="1169112"/>
            <a:ext cx="1115999" cy="551111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980" y="323748"/>
            <a:ext cx="7772400" cy="1470025"/>
          </a:xfrm>
        </p:spPr>
        <p:txBody>
          <a:bodyPr anchor="b" anchorCtr="0">
            <a:normAutofit/>
          </a:bodyPr>
          <a:lstStyle>
            <a:lvl1pPr algn="l">
              <a:defRPr sz="3600" b="1">
                <a:solidFill>
                  <a:srgbClr val="387C3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979" y="1799304"/>
            <a:ext cx="7772401" cy="56781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3080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082" name="Rectangle 10"/>
          <p:cNvSpPr>
            <a:spLocks noChangeArrowheads="1"/>
          </p:cNvSpPr>
          <p:nvPr userDrawn="1"/>
        </p:nvSpPr>
        <p:spPr bwMode="auto">
          <a:xfrm>
            <a:off x="7986713" y="0"/>
            <a:ext cx="1157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>
            <a:off x="0" y="5408613"/>
            <a:ext cx="7986713" cy="6699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085" name="Rectangle 13"/>
          <p:cNvSpPr>
            <a:spLocks noChangeArrowheads="1"/>
          </p:cNvSpPr>
          <p:nvPr userDrawn="1"/>
        </p:nvSpPr>
        <p:spPr bwMode="auto">
          <a:xfrm>
            <a:off x="7986713" y="5408613"/>
            <a:ext cx="1157288" cy="669925"/>
          </a:xfrm>
          <a:prstGeom prst="rect">
            <a:avLst/>
          </a:prstGeom>
          <a:solidFill>
            <a:srgbClr val="E0003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4" name="Group 23"/>
          <p:cNvGrpSpPr/>
          <p:nvPr userDrawn="1"/>
        </p:nvGrpSpPr>
        <p:grpSpPr>
          <a:xfrm>
            <a:off x="8188325" y="5638800"/>
            <a:ext cx="731838" cy="220663"/>
            <a:chOff x="8197850" y="6429375"/>
            <a:chExt cx="731838" cy="220663"/>
          </a:xfrm>
        </p:grpSpPr>
        <p:sp>
          <p:nvSpPr>
            <p:cNvPr id="26" name="Freeform 47"/>
            <p:cNvSpPr>
              <a:spLocks/>
            </p:cNvSpPr>
            <p:nvPr userDrawn="1"/>
          </p:nvSpPr>
          <p:spPr bwMode="auto">
            <a:xfrm>
              <a:off x="8775700" y="6478588"/>
              <a:ext cx="68263" cy="122238"/>
            </a:xfrm>
            <a:custGeom>
              <a:avLst/>
              <a:gdLst/>
              <a:ahLst/>
              <a:cxnLst>
                <a:cxn ang="0">
                  <a:pos x="24" y="17"/>
                </a:cxn>
                <a:cxn ang="0">
                  <a:pos x="15" y="17"/>
                </a:cxn>
                <a:cxn ang="0">
                  <a:pos x="15" y="31"/>
                </a:cxn>
                <a:cxn ang="0">
                  <a:pos x="20" y="36"/>
                </a:cxn>
                <a:cxn ang="0">
                  <a:pos x="23" y="35"/>
                </a:cxn>
                <a:cxn ang="0">
                  <a:pos x="24" y="42"/>
                </a:cxn>
                <a:cxn ang="0">
                  <a:pos x="16" y="43"/>
                </a:cxn>
                <a:cxn ang="0">
                  <a:pos x="5" y="33"/>
                </a:cxn>
                <a:cxn ang="0">
                  <a:pos x="5" y="17"/>
                </a:cxn>
                <a:cxn ang="0">
                  <a:pos x="0" y="17"/>
                </a:cxn>
                <a:cxn ang="0">
                  <a:pos x="0" y="10"/>
                </a:cxn>
                <a:cxn ang="0">
                  <a:pos x="5" y="10"/>
                </a:cxn>
                <a:cxn ang="0">
                  <a:pos x="5" y="3"/>
                </a:cxn>
                <a:cxn ang="0">
                  <a:pos x="15" y="0"/>
                </a:cxn>
                <a:cxn ang="0">
                  <a:pos x="15" y="10"/>
                </a:cxn>
                <a:cxn ang="0">
                  <a:pos x="24" y="10"/>
                </a:cxn>
                <a:cxn ang="0">
                  <a:pos x="24" y="17"/>
                </a:cxn>
              </a:cxnLst>
              <a:rect l="0" t="0" r="r" b="b"/>
              <a:pathLst>
                <a:path w="24" h="43">
                  <a:moveTo>
                    <a:pt x="24" y="17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5"/>
                    <a:pt x="17" y="36"/>
                    <a:pt x="20" y="36"/>
                  </a:cubicBezTo>
                  <a:cubicBezTo>
                    <a:pt x="21" y="36"/>
                    <a:pt x="22" y="36"/>
                    <a:pt x="23" y="35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1" y="42"/>
                    <a:pt x="18" y="43"/>
                    <a:pt x="16" y="43"/>
                  </a:cubicBezTo>
                  <a:cubicBezTo>
                    <a:pt x="10" y="43"/>
                    <a:pt x="5" y="40"/>
                    <a:pt x="5" y="3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7"/>
                    <a:pt x="24" y="17"/>
                    <a:pt x="24" y="17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Freeform 48"/>
            <p:cNvSpPr>
              <a:spLocks/>
            </p:cNvSpPr>
            <p:nvPr userDrawn="1"/>
          </p:nvSpPr>
          <p:spPr bwMode="auto">
            <a:xfrm>
              <a:off x="8682038" y="6503988"/>
              <a:ext cx="85725" cy="93663"/>
            </a:xfrm>
            <a:custGeom>
              <a:avLst/>
              <a:gdLst/>
              <a:ahLst/>
              <a:cxnLst>
                <a:cxn ang="0">
                  <a:pos x="30" y="33"/>
                </a:cxn>
                <a:cxn ang="0">
                  <a:pos x="20" y="33"/>
                </a:cxn>
                <a:cxn ang="0">
                  <a:pos x="20" y="13"/>
                </a:cxn>
                <a:cxn ang="0">
                  <a:pos x="16" y="8"/>
                </a:cxn>
                <a:cxn ang="0">
                  <a:pos x="10" y="11"/>
                </a:cxn>
                <a:cxn ang="0">
                  <a:pos x="10" y="33"/>
                </a:cxn>
                <a:cxn ang="0">
                  <a:pos x="0" y="33"/>
                </a:cxn>
                <a:cxn ang="0">
                  <a:pos x="0" y="1"/>
                </a:cxn>
                <a:cxn ang="0">
                  <a:pos x="9" y="1"/>
                </a:cxn>
                <a:cxn ang="0">
                  <a:pos x="9" y="4"/>
                </a:cxn>
                <a:cxn ang="0">
                  <a:pos x="20" y="0"/>
                </a:cxn>
                <a:cxn ang="0">
                  <a:pos x="30" y="10"/>
                </a:cxn>
                <a:cxn ang="0">
                  <a:pos x="30" y="33"/>
                </a:cxn>
              </a:cxnLst>
              <a:rect l="0" t="0" r="r" b="b"/>
              <a:pathLst>
                <a:path w="30" h="33">
                  <a:moveTo>
                    <a:pt x="30" y="33"/>
                  </a:moveTo>
                  <a:cubicBezTo>
                    <a:pt x="20" y="33"/>
                    <a:pt x="20" y="33"/>
                    <a:pt x="20" y="3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0"/>
                    <a:pt x="19" y="8"/>
                    <a:pt x="16" y="8"/>
                  </a:cubicBezTo>
                  <a:cubicBezTo>
                    <a:pt x="13" y="8"/>
                    <a:pt x="11" y="9"/>
                    <a:pt x="10" y="11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2" y="2"/>
                    <a:pt x="16" y="0"/>
                    <a:pt x="20" y="0"/>
                  </a:cubicBezTo>
                  <a:cubicBezTo>
                    <a:pt x="26" y="0"/>
                    <a:pt x="30" y="4"/>
                    <a:pt x="30" y="10"/>
                  </a:cubicBezTo>
                  <a:cubicBezTo>
                    <a:pt x="30" y="33"/>
                    <a:pt x="30" y="33"/>
                    <a:pt x="30" y="33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Freeform 49"/>
            <p:cNvSpPr>
              <a:spLocks/>
            </p:cNvSpPr>
            <p:nvPr userDrawn="1"/>
          </p:nvSpPr>
          <p:spPr bwMode="auto">
            <a:xfrm>
              <a:off x="8547100" y="6429375"/>
              <a:ext cx="77788" cy="74613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19" y="21"/>
                </a:cxn>
                <a:cxn ang="0">
                  <a:pos x="7" y="25"/>
                </a:cxn>
                <a:cxn ang="0">
                  <a:pos x="1" y="26"/>
                </a:cxn>
                <a:cxn ang="0">
                  <a:pos x="0" y="19"/>
                </a:cxn>
                <a:cxn ang="0">
                  <a:pos x="4" y="8"/>
                </a:cxn>
                <a:cxn ang="0">
                  <a:pos x="27" y="0"/>
                </a:cxn>
              </a:cxnLst>
              <a:rect l="0" t="0" r="r" b="b"/>
              <a:pathLst>
                <a:path w="27" h="26">
                  <a:moveTo>
                    <a:pt x="27" y="0"/>
                  </a:moveTo>
                  <a:cubicBezTo>
                    <a:pt x="22" y="9"/>
                    <a:pt x="24" y="16"/>
                    <a:pt x="19" y="21"/>
                  </a:cubicBezTo>
                  <a:cubicBezTo>
                    <a:pt x="15" y="25"/>
                    <a:pt x="11" y="25"/>
                    <a:pt x="7" y="25"/>
                  </a:cubicBezTo>
                  <a:cubicBezTo>
                    <a:pt x="6" y="25"/>
                    <a:pt x="3" y="25"/>
                    <a:pt x="1" y="26"/>
                  </a:cubicBezTo>
                  <a:cubicBezTo>
                    <a:pt x="1" y="24"/>
                    <a:pt x="0" y="21"/>
                    <a:pt x="0" y="19"/>
                  </a:cubicBezTo>
                  <a:cubicBezTo>
                    <a:pt x="0" y="15"/>
                    <a:pt x="1" y="11"/>
                    <a:pt x="4" y="8"/>
                  </a:cubicBezTo>
                  <a:cubicBezTo>
                    <a:pt x="10" y="3"/>
                    <a:pt x="20" y="1"/>
                    <a:pt x="27" y="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Freeform 50"/>
            <p:cNvSpPr>
              <a:spLocks/>
            </p:cNvSpPr>
            <p:nvPr userDrawn="1"/>
          </p:nvSpPr>
          <p:spPr bwMode="auto">
            <a:xfrm>
              <a:off x="8383588" y="6503988"/>
              <a:ext cx="85725" cy="93663"/>
            </a:xfrm>
            <a:custGeom>
              <a:avLst/>
              <a:gdLst/>
              <a:ahLst/>
              <a:cxnLst>
                <a:cxn ang="0">
                  <a:pos x="30" y="33"/>
                </a:cxn>
                <a:cxn ang="0">
                  <a:pos x="20" y="33"/>
                </a:cxn>
                <a:cxn ang="0">
                  <a:pos x="20" y="13"/>
                </a:cxn>
                <a:cxn ang="0">
                  <a:pos x="16" y="8"/>
                </a:cxn>
                <a:cxn ang="0">
                  <a:pos x="10" y="11"/>
                </a:cxn>
                <a:cxn ang="0">
                  <a:pos x="10" y="33"/>
                </a:cxn>
                <a:cxn ang="0">
                  <a:pos x="0" y="33"/>
                </a:cxn>
                <a:cxn ang="0">
                  <a:pos x="0" y="1"/>
                </a:cxn>
                <a:cxn ang="0">
                  <a:pos x="9" y="1"/>
                </a:cxn>
                <a:cxn ang="0">
                  <a:pos x="9" y="4"/>
                </a:cxn>
                <a:cxn ang="0">
                  <a:pos x="20" y="0"/>
                </a:cxn>
                <a:cxn ang="0">
                  <a:pos x="30" y="10"/>
                </a:cxn>
                <a:cxn ang="0">
                  <a:pos x="30" y="33"/>
                </a:cxn>
              </a:cxnLst>
              <a:rect l="0" t="0" r="r" b="b"/>
              <a:pathLst>
                <a:path w="30" h="33">
                  <a:moveTo>
                    <a:pt x="30" y="33"/>
                  </a:moveTo>
                  <a:cubicBezTo>
                    <a:pt x="20" y="33"/>
                    <a:pt x="20" y="33"/>
                    <a:pt x="20" y="3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0"/>
                    <a:pt x="19" y="8"/>
                    <a:pt x="16" y="8"/>
                  </a:cubicBezTo>
                  <a:cubicBezTo>
                    <a:pt x="13" y="8"/>
                    <a:pt x="11" y="9"/>
                    <a:pt x="10" y="11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2" y="2"/>
                    <a:pt x="16" y="0"/>
                    <a:pt x="20" y="0"/>
                  </a:cubicBezTo>
                  <a:cubicBezTo>
                    <a:pt x="27" y="0"/>
                    <a:pt x="30" y="4"/>
                    <a:pt x="30" y="10"/>
                  </a:cubicBezTo>
                  <a:cubicBezTo>
                    <a:pt x="30" y="33"/>
                    <a:pt x="30" y="33"/>
                    <a:pt x="30" y="33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Freeform 51"/>
            <p:cNvSpPr>
              <a:spLocks/>
            </p:cNvSpPr>
            <p:nvPr userDrawn="1"/>
          </p:nvSpPr>
          <p:spPr bwMode="auto">
            <a:xfrm>
              <a:off x="8269288" y="6507163"/>
              <a:ext cx="109538" cy="139700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22" y="39"/>
                </a:cxn>
                <a:cxn ang="0">
                  <a:pos x="8" y="49"/>
                </a:cxn>
                <a:cxn ang="0">
                  <a:pos x="0" y="48"/>
                </a:cxn>
                <a:cxn ang="0">
                  <a:pos x="2" y="42"/>
                </a:cxn>
                <a:cxn ang="0">
                  <a:pos x="6" y="42"/>
                </a:cxn>
                <a:cxn ang="0">
                  <a:pos x="14" y="34"/>
                </a:cxn>
                <a:cxn ang="0">
                  <a:pos x="15" y="32"/>
                </a:cxn>
                <a:cxn ang="0">
                  <a:pos x="3" y="0"/>
                </a:cxn>
                <a:cxn ang="0">
                  <a:pos x="13" y="0"/>
                </a:cxn>
                <a:cxn ang="0">
                  <a:pos x="19" y="16"/>
                </a:cxn>
                <a:cxn ang="0">
                  <a:pos x="21" y="21"/>
                </a:cxn>
                <a:cxn ang="0">
                  <a:pos x="22" y="16"/>
                </a:cxn>
                <a:cxn ang="0">
                  <a:pos x="28" y="0"/>
                </a:cxn>
                <a:cxn ang="0">
                  <a:pos x="38" y="0"/>
                </a:cxn>
              </a:cxnLst>
              <a:rect l="0" t="0" r="r" b="b"/>
              <a:pathLst>
                <a:path w="38" h="49">
                  <a:moveTo>
                    <a:pt x="38" y="0"/>
                  </a:moveTo>
                  <a:cubicBezTo>
                    <a:pt x="22" y="39"/>
                    <a:pt x="22" y="39"/>
                    <a:pt x="22" y="39"/>
                  </a:cubicBezTo>
                  <a:cubicBezTo>
                    <a:pt x="19" y="45"/>
                    <a:pt x="14" y="49"/>
                    <a:pt x="8" y="49"/>
                  </a:cubicBezTo>
                  <a:cubicBezTo>
                    <a:pt x="4" y="49"/>
                    <a:pt x="3" y="49"/>
                    <a:pt x="0" y="48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4" y="42"/>
                    <a:pt x="5" y="42"/>
                    <a:pt x="6" y="42"/>
                  </a:cubicBezTo>
                  <a:cubicBezTo>
                    <a:pt x="10" y="42"/>
                    <a:pt x="12" y="39"/>
                    <a:pt x="14" y="34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0" y="18"/>
                    <a:pt x="20" y="20"/>
                    <a:pt x="21" y="21"/>
                  </a:cubicBezTo>
                  <a:cubicBezTo>
                    <a:pt x="21" y="20"/>
                    <a:pt x="22" y="17"/>
                    <a:pt x="22" y="16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8" y="0"/>
                    <a:pt x="38" y="0"/>
                    <a:pt x="38" y="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Freeform 52"/>
            <p:cNvSpPr>
              <a:spLocks/>
            </p:cNvSpPr>
            <p:nvPr userDrawn="1"/>
          </p:nvSpPr>
          <p:spPr bwMode="auto">
            <a:xfrm>
              <a:off x="8197850" y="6503988"/>
              <a:ext cx="80963" cy="96838"/>
            </a:xfrm>
            <a:custGeom>
              <a:avLst/>
              <a:gdLst/>
              <a:ahLst/>
              <a:cxnLst>
                <a:cxn ang="0">
                  <a:pos x="28" y="23"/>
                </a:cxn>
                <a:cxn ang="0">
                  <a:pos x="14" y="34"/>
                </a:cxn>
                <a:cxn ang="0">
                  <a:pos x="0" y="31"/>
                </a:cxn>
                <a:cxn ang="0">
                  <a:pos x="3" y="25"/>
                </a:cxn>
                <a:cxn ang="0">
                  <a:pos x="12" y="27"/>
                </a:cxn>
                <a:cxn ang="0">
                  <a:pos x="18" y="24"/>
                </a:cxn>
                <a:cxn ang="0">
                  <a:pos x="15" y="21"/>
                </a:cxn>
                <a:cxn ang="0">
                  <a:pos x="9" y="20"/>
                </a:cxn>
                <a:cxn ang="0">
                  <a:pos x="1" y="11"/>
                </a:cxn>
                <a:cxn ang="0">
                  <a:pos x="15" y="0"/>
                </a:cxn>
                <a:cxn ang="0">
                  <a:pos x="26" y="1"/>
                </a:cxn>
                <a:cxn ang="0">
                  <a:pos x="23" y="8"/>
                </a:cxn>
                <a:cxn ang="0">
                  <a:pos x="16" y="6"/>
                </a:cxn>
                <a:cxn ang="0">
                  <a:pos x="11" y="9"/>
                </a:cxn>
                <a:cxn ang="0">
                  <a:pos x="13" y="11"/>
                </a:cxn>
                <a:cxn ang="0">
                  <a:pos x="19" y="13"/>
                </a:cxn>
                <a:cxn ang="0">
                  <a:pos x="28" y="23"/>
                </a:cxn>
              </a:cxnLst>
              <a:rect l="0" t="0" r="r" b="b"/>
              <a:pathLst>
                <a:path w="28" h="34">
                  <a:moveTo>
                    <a:pt x="28" y="23"/>
                  </a:moveTo>
                  <a:cubicBezTo>
                    <a:pt x="28" y="30"/>
                    <a:pt x="21" y="34"/>
                    <a:pt x="14" y="34"/>
                  </a:cubicBezTo>
                  <a:cubicBezTo>
                    <a:pt x="9" y="34"/>
                    <a:pt x="5" y="33"/>
                    <a:pt x="0" y="31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6" y="26"/>
                    <a:pt x="9" y="27"/>
                    <a:pt x="12" y="27"/>
                  </a:cubicBezTo>
                  <a:cubicBezTo>
                    <a:pt x="14" y="27"/>
                    <a:pt x="18" y="26"/>
                    <a:pt x="18" y="24"/>
                  </a:cubicBezTo>
                  <a:cubicBezTo>
                    <a:pt x="18" y="22"/>
                    <a:pt x="17" y="22"/>
                    <a:pt x="15" y="21"/>
                  </a:cubicBezTo>
                  <a:cubicBezTo>
                    <a:pt x="14" y="21"/>
                    <a:pt x="11" y="20"/>
                    <a:pt x="9" y="20"/>
                  </a:cubicBezTo>
                  <a:cubicBezTo>
                    <a:pt x="5" y="18"/>
                    <a:pt x="1" y="16"/>
                    <a:pt x="1" y="11"/>
                  </a:cubicBezTo>
                  <a:cubicBezTo>
                    <a:pt x="1" y="4"/>
                    <a:pt x="7" y="0"/>
                    <a:pt x="15" y="0"/>
                  </a:cubicBezTo>
                  <a:cubicBezTo>
                    <a:pt x="20" y="0"/>
                    <a:pt x="23" y="1"/>
                    <a:pt x="26" y="1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7"/>
                    <a:pt x="18" y="6"/>
                    <a:pt x="16" y="6"/>
                  </a:cubicBezTo>
                  <a:cubicBezTo>
                    <a:pt x="13" y="6"/>
                    <a:pt x="11" y="8"/>
                    <a:pt x="11" y="9"/>
                  </a:cubicBezTo>
                  <a:cubicBezTo>
                    <a:pt x="11" y="10"/>
                    <a:pt x="12" y="11"/>
                    <a:pt x="13" y="11"/>
                  </a:cubicBezTo>
                  <a:cubicBezTo>
                    <a:pt x="15" y="12"/>
                    <a:pt x="17" y="12"/>
                    <a:pt x="19" y="13"/>
                  </a:cubicBezTo>
                  <a:cubicBezTo>
                    <a:pt x="24" y="14"/>
                    <a:pt x="28" y="16"/>
                    <a:pt x="28" y="23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Freeform 53"/>
            <p:cNvSpPr>
              <a:spLocks noEditPoints="1"/>
            </p:cNvSpPr>
            <p:nvPr userDrawn="1"/>
          </p:nvSpPr>
          <p:spPr bwMode="auto">
            <a:xfrm>
              <a:off x="8850313" y="6503988"/>
              <a:ext cx="79375" cy="96838"/>
            </a:xfrm>
            <a:custGeom>
              <a:avLst/>
              <a:gdLst/>
              <a:ahLst/>
              <a:cxnLst>
                <a:cxn ang="0">
                  <a:pos x="18" y="25"/>
                </a:cxn>
                <a:cxn ang="0">
                  <a:pos x="18" y="19"/>
                </a:cxn>
                <a:cxn ang="0">
                  <a:pos x="10" y="23"/>
                </a:cxn>
                <a:cxn ang="0">
                  <a:pos x="14" y="27"/>
                </a:cxn>
                <a:cxn ang="0">
                  <a:pos x="18" y="25"/>
                </a:cxn>
                <a:cxn ang="0">
                  <a:pos x="28" y="33"/>
                </a:cxn>
                <a:cxn ang="0">
                  <a:pos x="19" y="33"/>
                </a:cxn>
                <a:cxn ang="0">
                  <a:pos x="19" y="31"/>
                </a:cxn>
                <a:cxn ang="0">
                  <a:pos x="10" y="34"/>
                </a:cxn>
                <a:cxn ang="0">
                  <a:pos x="0" y="25"/>
                </a:cxn>
                <a:cxn ang="0">
                  <a:pos x="18" y="13"/>
                </a:cxn>
                <a:cxn ang="0">
                  <a:pos x="18" y="12"/>
                </a:cxn>
                <a:cxn ang="0">
                  <a:pos x="13" y="7"/>
                </a:cxn>
                <a:cxn ang="0">
                  <a:pos x="4" y="10"/>
                </a:cxn>
                <a:cxn ang="0">
                  <a:pos x="1" y="4"/>
                </a:cxn>
                <a:cxn ang="0">
                  <a:pos x="16" y="0"/>
                </a:cxn>
                <a:cxn ang="0">
                  <a:pos x="28" y="10"/>
                </a:cxn>
                <a:cxn ang="0">
                  <a:pos x="28" y="33"/>
                </a:cxn>
              </a:cxnLst>
              <a:rect l="0" t="0" r="r" b="b"/>
              <a:pathLst>
                <a:path w="28" h="34">
                  <a:moveTo>
                    <a:pt x="18" y="25"/>
                  </a:moveTo>
                  <a:cubicBezTo>
                    <a:pt x="18" y="19"/>
                    <a:pt x="18" y="19"/>
                    <a:pt x="18" y="19"/>
                  </a:cubicBezTo>
                  <a:cubicBezTo>
                    <a:pt x="14" y="19"/>
                    <a:pt x="10" y="19"/>
                    <a:pt x="10" y="23"/>
                  </a:cubicBezTo>
                  <a:cubicBezTo>
                    <a:pt x="10" y="26"/>
                    <a:pt x="12" y="27"/>
                    <a:pt x="14" y="27"/>
                  </a:cubicBezTo>
                  <a:cubicBezTo>
                    <a:pt x="16" y="27"/>
                    <a:pt x="17" y="26"/>
                    <a:pt x="18" y="25"/>
                  </a:cubicBezTo>
                  <a:moveTo>
                    <a:pt x="28" y="33"/>
                  </a:moveTo>
                  <a:cubicBezTo>
                    <a:pt x="19" y="33"/>
                    <a:pt x="19" y="33"/>
                    <a:pt x="19" y="33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6" y="33"/>
                    <a:pt x="13" y="34"/>
                    <a:pt x="10" y="34"/>
                  </a:cubicBezTo>
                  <a:cubicBezTo>
                    <a:pt x="4" y="34"/>
                    <a:pt x="0" y="31"/>
                    <a:pt x="0" y="25"/>
                  </a:cubicBezTo>
                  <a:cubicBezTo>
                    <a:pt x="0" y="14"/>
                    <a:pt x="10" y="13"/>
                    <a:pt x="18" y="13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9"/>
                    <a:pt x="18" y="7"/>
                    <a:pt x="13" y="7"/>
                  </a:cubicBezTo>
                  <a:cubicBezTo>
                    <a:pt x="10" y="7"/>
                    <a:pt x="6" y="9"/>
                    <a:pt x="4" y="10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5" y="2"/>
                    <a:pt x="11" y="0"/>
                    <a:pt x="16" y="0"/>
                  </a:cubicBezTo>
                  <a:cubicBezTo>
                    <a:pt x="23" y="0"/>
                    <a:pt x="28" y="4"/>
                    <a:pt x="28" y="10"/>
                  </a:cubicBezTo>
                  <a:lnTo>
                    <a:pt x="28" y="3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3" name="Freeform 54"/>
            <p:cNvSpPr>
              <a:spLocks noEditPoints="1"/>
            </p:cNvSpPr>
            <p:nvPr userDrawn="1"/>
          </p:nvSpPr>
          <p:spPr bwMode="auto">
            <a:xfrm>
              <a:off x="8578850" y="6503988"/>
              <a:ext cx="88900" cy="96838"/>
            </a:xfrm>
            <a:custGeom>
              <a:avLst/>
              <a:gdLst/>
              <a:ahLst/>
              <a:cxnLst>
                <a:cxn ang="0">
                  <a:pos x="21" y="13"/>
                </a:cxn>
                <a:cxn ang="0">
                  <a:pos x="16" y="7"/>
                </a:cxn>
                <a:cxn ang="0">
                  <a:pos x="10" y="13"/>
                </a:cxn>
                <a:cxn ang="0">
                  <a:pos x="21" y="13"/>
                </a:cxn>
                <a:cxn ang="0">
                  <a:pos x="31" y="16"/>
                </a:cxn>
                <a:cxn ang="0">
                  <a:pos x="31" y="19"/>
                </a:cxn>
                <a:cxn ang="0">
                  <a:pos x="10" y="19"/>
                </a:cxn>
                <a:cxn ang="0">
                  <a:pos x="19" y="27"/>
                </a:cxn>
                <a:cxn ang="0">
                  <a:pos x="27" y="24"/>
                </a:cxn>
                <a:cxn ang="0">
                  <a:pos x="30" y="30"/>
                </a:cxn>
                <a:cxn ang="0">
                  <a:pos x="16" y="34"/>
                </a:cxn>
                <a:cxn ang="0">
                  <a:pos x="0" y="17"/>
                </a:cxn>
                <a:cxn ang="0">
                  <a:pos x="16" y="0"/>
                </a:cxn>
                <a:cxn ang="0">
                  <a:pos x="31" y="16"/>
                </a:cxn>
              </a:cxnLst>
              <a:rect l="0" t="0" r="r" b="b"/>
              <a:pathLst>
                <a:path w="31" h="34">
                  <a:moveTo>
                    <a:pt x="21" y="13"/>
                  </a:moveTo>
                  <a:cubicBezTo>
                    <a:pt x="21" y="9"/>
                    <a:pt x="19" y="7"/>
                    <a:pt x="16" y="7"/>
                  </a:cubicBezTo>
                  <a:cubicBezTo>
                    <a:pt x="13" y="7"/>
                    <a:pt x="11" y="10"/>
                    <a:pt x="10" y="13"/>
                  </a:cubicBezTo>
                  <a:cubicBezTo>
                    <a:pt x="21" y="13"/>
                    <a:pt x="21" y="13"/>
                    <a:pt x="21" y="13"/>
                  </a:cubicBezTo>
                  <a:moveTo>
                    <a:pt x="31" y="16"/>
                  </a:moveTo>
                  <a:cubicBezTo>
                    <a:pt x="31" y="17"/>
                    <a:pt x="31" y="18"/>
                    <a:pt x="31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24"/>
                    <a:pt x="12" y="27"/>
                    <a:pt x="19" y="27"/>
                  </a:cubicBezTo>
                  <a:cubicBezTo>
                    <a:pt x="22" y="27"/>
                    <a:pt x="26" y="25"/>
                    <a:pt x="27" y="24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26" y="32"/>
                    <a:pt x="21" y="34"/>
                    <a:pt x="16" y="34"/>
                  </a:cubicBezTo>
                  <a:cubicBezTo>
                    <a:pt x="6" y="34"/>
                    <a:pt x="0" y="27"/>
                    <a:pt x="0" y="17"/>
                  </a:cubicBezTo>
                  <a:cubicBezTo>
                    <a:pt x="0" y="7"/>
                    <a:pt x="8" y="0"/>
                    <a:pt x="16" y="0"/>
                  </a:cubicBezTo>
                  <a:cubicBezTo>
                    <a:pt x="27" y="0"/>
                    <a:pt x="31" y="7"/>
                    <a:pt x="31" y="16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Freeform 55"/>
            <p:cNvSpPr>
              <a:spLocks noEditPoints="1"/>
            </p:cNvSpPr>
            <p:nvPr userDrawn="1"/>
          </p:nvSpPr>
          <p:spPr bwMode="auto">
            <a:xfrm>
              <a:off x="8478838" y="6503988"/>
              <a:ext cx="100013" cy="146050"/>
            </a:xfrm>
            <a:custGeom>
              <a:avLst/>
              <a:gdLst/>
              <a:ahLst/>
              <a:cxnLst>
                <a:cxn ang="0">
                  <a:pos x="25" y="38"/>
                </a:cxn>
                <a:cxn ang="0">
                  <a:pos x="21" y="35"/>
                </a:cxn>
                <a:cxn ang="0">
                  <a:pos x="12" y="35"/>
                </a:cxn>
                <a:cxn ang="0">
                  <a:pos x="8" y="39"/>
                </a:cxn>
                <a:cxn ang="0">
                  <a:pos x="17" y="44"/>
                </a:cxn>
                <a:cxn ang="0">
                  <a:pos x="25" y="38"/>
                </a:cxn>
                <a:cxn ang="0">
                  <a:pos x="22" y="11"/>
                </a:cxn>
                <a:cxn ang="0">
                  <a:pos x="17" y="6"/>
                </a:cxn>
                <a:cxn ang="0">
                  <a:pos x="13" y="11"/>
                </a:cxn>
                <a:cxn ang="0">
                  <a:pos x="17" y="16"/>
                </a:cxn>
                <a:cxn ang="0">
                  <a:pos x="22" y="11"/>
                </a:cxn>
                <a:cxn ang="0">
                  <a:pos x="35" y="37"/>
                </a:cxn>
                <a:cxn ang="0">
                  <a:pos x="16" y="51"/>
                </a:cxn>
                <a:cxn ang="0">
                  <a:pos x="0" y="41"/>
                </a:cxn>
                <a:cxn ang="0">
                  <a:pos x="6" y="33"/>
                </a:cxn>
                <a:cxn ang="0">
                  <a:pos x="3" y="31"/>
                </a:cxn>
                <a:cxn ang="0">
                  <a:pos x="1" y="26"/>
                </a:cxn>
                <a:cxn ang="0">
                  <a:pos x="7" y="18"/>
                </a:cxn>
                <a:cxn ang="0">
                  <a:pos x="3" y="11"/>
                </a:cxn>
                <a:cxn ang="0">
                  <a:pos x="18" y="0"/>
                </a:cxn>
                <a:cxn ang="0">
                  <a:pos x="32" y="10"/>
                </a:cxn>
                <a:cxn ang="0">
                  <a:pos x="17" y="21"/>
                </a:cxn>
                <a:cxn ang="0">
                  <a:pos x="13" y="21"/>
                </a:cxn>
                <a:cxn ang="0">
                  <a:pos x="10" y="24"/>
                </a:cxn>
                <a:cxn ang="0">
                  <a:pos x="15" y="26"/>
                </a:cxn>
                <a:cxn ang="0">
                  <a:pos x="23" y="26"/>
                </a:cxn>
                <a:cxn ang="0">
                  <a:pos x="35" y="37"/>
                </a:cxn>
              </a:cxnLst>
              <a:rect l="0" t="0" r="r" b="b"/>
              <a:pathLst>
                <a:path w="35" h="51">
                  <a:moveTo>
                    <a:pt x="25" y="38"/>
                  </a:moveTo>
                  <a:cubicBezTo>
                    <a:pt x="25" y="36"/>
                    <a:pt x="23" y="35"/>
                    <a:pt x="21" y="35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1" y="35"/>
                    <a:pt x="8" y="37"/>
                    <a:pt x="8" y="39"/>
                  </a:cubicBezTo>
                  <a:cubicBezTo>
                    <a:pt x="8" y="42"/>
                    <a:pt x="12" y="44"/>
                    <a:pt x="17" y="44"/>
                  </a:cubicBezTo>
                  <a:cubicBezTo>
                    <a:pt x="21" y="44"/>
                    <a:pt x="25" y="42"/>
                    <a:pt x="25" y="38"/>
                  </a:cubicBezTo>
                  <a:moveTo>
                    <a:pt x="22" y="11"/>
                  </a:moveTo>
                  <a:cubicBezTo>
                    <a:pt x="22" y="8"/>
                    <a:pt x="21" y="6"/>
                    <a:pt x="17" y="6"/>
                  </a:cubicBezTo>
                  <a:cubicBezTo>
                    <a:pt x="14" y="6"/>
                    <a:pt x="13" y="9"/>
                    <a:pt x="13" y="11"/>
                  </a:cubicBezTo>
                  <a:cubicBezTo>
                    <a:pt x="13" y="14"/>
                    <a:pt x="14" y="16"/>
                    <a:pt x="17" y="16"/>
                  </a:cubicBezTo>
                  <a:cubicBezTo>
                    <a:pt x="20" y="16"/>
                    <a:pt x="22" y="14"/>
                    <a:pt x="22" y="11"/>
                  </a:cubicBezTo>
                  <a:moveTo>
                    <a:pt x="35" y="37"/>
                  </a:moveTo>
                  <a:cubicBezTo>
                    <a:pt x="35" y="46"/>
                    <a:pt x="25" y="51"/>
                    <a:pt x="16" y="51"/>
                  </a:cubicBezTo>
                  <a:cubicBezTo>
                    <a:pt x="8" y="51"/>
                    <a:pt x="0" y="48"/>
                    <a:pt x="0" y="41"/>
                  </a:cubicBezTo>
                  <a:cubicBezTo>
                    <a:pt x="0" y="37"/>
                    <a:pt x="4" y="35"/>
                    <a:pt x="6" y="33"/>
                  </a:cubicBezTo>
                  <a:cubicBezTo>
                    <a:pt x="4" y="33"/>
                    <a:pt x="4" y="32"/>
                    <a:pt x="3" y="31"/>
                  </a:cubicBezTo>
                  <a:cubicBezTo>
                    <a:pt x="2" y="30"/>
                    <a:pt x="1" y="29"/>
                    <a:pt x="1" y="26"/>
                  </a:cubicBezTo>
                  <a:cubicBezTo>
                    <a:pt x="1" y="23"/>
                    <a:pt x="4" y="20"/>
                    <a:pt x="7" y="18"/>
                  </a:cubicBezTo>
                  <a:cubicBezTo>
                    <a:pt x="5" y="17"/>
                    <a:pt x="3" y="16"/>
                    <a:pt x="3" y="11"/>
                  </a:cubicBezTo>
                  <a:cubicBezTo>
                    <a:pt x="3" y="4"/>
                    <a:pt x="9" y="0"/>
                    <a:pt x="18" y="0"/>
                  </a:cubicBezTo>
                  <a:cubicBezTo>
                    <a:pt x="25" y="0"/>
                    <a:pt x="32" y="2"/>
                    <a:pt x="32" y="10"/>
                  </a:cubicBezTo>
                  <a:cubicBezTo>
                    <a:pt x="32" y="18"/>
                    <a:pt x="24" y="21"/>
                    <a:pt x="17" y="21"/>
                  </a:cubicBezTo>
                  <a:cubicBezTo>
                    <a:pt x="15" y="21"/>
                    <a:pt x="14" y="21"/>
                    <a:pt x="13" y="21"/>
                  </a:cubicBezTo>
                  <a:cubicBezTo>
                    <a:pt x="12" y="21"/>
                    <a:pt x="10" y="22"/>
                    <a:pt x="10" y="24"/>
                  </a:cubicBezTo>
                  <a:cubicBezTo>
                    <a:pt x="10" y="26"/>
                    <a:pt x="14" y="26"/>
                    <a:pt x="15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0" y="26"/>
                    <a:pt x="35" y="30"/>
                    <a:pt x="35" y="37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7" name="Textfeld 36"/>
          <p:cNvSpPr txBox="1"/>
          <p:nvPr userDrawn="1"/>
        </p:nvSpPr>
        <p:spPr>
          <a:xfrm>
            <a:off x="8808993" y="6617901"/>
            <a:ext cx="115416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900" dirty="0" smtClean="0">
                <a:solidFill>
                  <a:srgbClr val="FFFFFF"/>
                </a:solidFill>
                <a:latin typeface="Arial"/>
              </a:rPr>
              <a:t>™</a:t>
            </a:r>
            <a:endParaRPr lang="de-DE" sz="9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87" name="Rectangle 15"/>
          <p:cNvSpPr>
            <a:spLocks noChangeArrowheads="1"/>
          </p:cNvSpPr>
          <p:nvPr userDrawn="1"/>
        </p:nvSpPr>
        <p:spPr bwMode="auto">
          <a:xfrm>
            <a:off x="0" y="5297488"/>
            <a:ext cx="9144000" cy="111125"/>
          </a:xfrm>
          <a:prstGeom prst="rect">
            <a:avLst/>
          </a:prstGeom>
          <a:solidFill>
            <a:srgbClr val="387C3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7" name="Rectangle 46"/>
          <p:cNvSpPr/>
          <p:nvPr userDrawn="1"/>
        </p:nvSpPr>
        <p:spPr>
          <a:xfrm>
            <a:off x="8839200" y="5640974"/>
            <a:ext cx="235962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00" b="1" dirty="0" smtClean="0">
                <a:solidFill>
                  <a:srgbClr val="FFFFFF"/>
                </a:solidFill>
                <a:latin typeface="Arial"/>
              </a:rPr>
              <a:t>®</a:t>
            </a:r>
            <a:endParaRPr lang="en-US" sz="5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5" name="Picture 24" descr="Callisto_GT_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6615" y="5517232"/>
            <a:ext cx="2157753" cy="42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16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1A17-222D-489A-8474-8675DC950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32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A5A2A-8FE0-4A03-90D4-EF2FC2588D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277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84BBD-88AD-41B5-B51A-E7EACE7AE0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23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2D35A-1EFF-4D30-A8C3-3C54E50DF8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994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EE1D8-A984-40AF-9A5A-EA4B145D7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854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35F30FAD-A24F-49ED-902C-3443DF78E1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8707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53FA469-4CD9-4302-A060-87F840F9A3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2043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866E173-5685-45CA-884F-4C6D68E3F9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8863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61A4625-9862-4A7B-81DE-D591D91149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9484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A81F1146-6CF7-4828-9042-24B2AC0CC7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9629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C3F2A4F6-014B-4D17-AA05-00158CD1C1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6036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10BC566-1027-4EE5-B436-1B3C739241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4141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39A03E17-35B7-4E2F-86BF-B5C995B071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1899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1017FA14-1288-4919-AEDB-4AB4D12446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1582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67A5416-B90D-46D7-ACCB-3889F06BF7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83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36657-5C7B-47D0-81CC-F6E6BA1FFF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005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0679FA3-8FE7-418C-BAEB-CB4E03A859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8174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BCB9C61-64CE-4CF3-B594-F163494162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3510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25ECD8D-C776-49DF-99B9-4B620B93FA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9675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D4F47AE-46CA-484E-9BAC-9BF7EF8DC0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2620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5A74638-605B-4C09-9528-BDBB4DDB6B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71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8D7F619C-C6D1-4AA3-912A-5390963A24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9594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FE628F41-487A-4150-9538-0E82DB10C0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2041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B22B035-36B3-42E4-81E1-E9C1B338CE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8445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966E8B01-9131-4D26-9E63-21C35974E0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5798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D868DE5-9106-4024-BE52-16605A2F629E}" type="datetimeFigureOut">
              <a:rPr lang="en-US"/>
              <a:pPr>
                <a:defRPr/>
              </a:pPr>
              <a:t>12/3/2013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174C037-FC87-4FEE-8C59-EEFF4A9736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669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D8219-0FAB-43DB-9414-6E1DCAC06A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0276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8853EEC-5BA5-452B-866E-BB7AE3F42C4A}" type="datetimeFigureOut">
              <a:rPr lang="en-US"/>
              <a:pPr>
                <a:defRPr/>
              </a:pPr>
              <a:t>12/3/2013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0D8FC96-3AE1-4B15-A3A9-980C4BC5C7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0104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5455FC8-0CFF-42CD-9219-782B671CB3C6}" type="datetimeFigureOut">
              <a:rPr lang="en-US"/>
              <a:pPr>
                <a:defRPr/>
              </a:pPr>
              <a:t>12/3/2013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55C5AC8-74B4-4C65-90E1-093DEE7A42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5865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BBE4149-1836-4B7F-B110-013491A5FBA4}" type="datetimeFigureOut">
              <a:rPr lang="en-US"/>
              <a:pPr>
                <a:defRPr/>
              </a:pPr>
              <a:t>12/3/2013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22AEC58-73A9-464A-A9CC-564A5A38BA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7316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7A9BB38-D21B-41D2-8AEF-72ADE2868D80}" type="datetimeFigureOut">
              <a:rPr lang="en-US"/>
              <a:pPr>
                <a:defRPr/>
              </a:pPr>
              <a:t>12/3/2013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9871664-5ABF-47F0-9251-598F58A82A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4304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E2AA376-0808-49B3-90A0-011D4FECCD97}" type="datetimeFigureOut">
              <a:rPr lang="en-US"/>
              <a:pPr>
                <a:defRPr/>
              </a:pPr>
              <a:t>12/3/2013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3D9016B-F83D-47DF-ADCD-84BC440A86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2590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693194F-2D4D-4865-BA0F-E5839830A983}" type="datetimeFigureOut">
              <a:rPr lang="en-US"/>
              <a:pPr>
                <a:defRPr/>
              </a:pPr>
              <a:t>12/3/2013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ECE382A-37FD-48B3-A6CF-623A2E172F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2640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077B344-409D-40F0-B841-C88F390D673E}" type="datetimeFigureOut">
              <a:rPr lang="en-US"/>
              <a:pPr>
                <a:defRPr/>
              </a:pPr>
              <a:t>12/3/2013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A878005-0571-41E8-A366-274F158289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362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B030A52-0E1D-4AC5-BAAF-04E166E81BD7}" type="datetimeFigureOut">
              <a:rPr lang="en-US"/>
              <a:pPr>
                <a:defRPr/>
              </a:pPr>
              <a:t>12/3/2013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88E3548-7FB6-4F4F-AE6A-EEA992861A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4930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AB65EC9-D75E-4F04-89E3-771B207A23BE}" type="datetimeFigureOut">
              <a:rPr lang="en-US"/>
              <a:pPr>
                <a:defRPr/>
              </a:pPr>
              <a:t>12/3/2013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984FDFC-AE90-4609-B556-5EC8270BC0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7919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7CF7994-E4A2-4638-8A8A-EB984B679693}" type="datetimeFigureOut">
              <a:rPr lang="en-US"/>
              <a:pPr>
                <a:defRPr/>
              </a:pPr>
              <a:t>12/3/2013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BF13626-2AE3-4D18-9E84-976801CCAB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763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CCE3A-E335-49E2-AC31-CA19EEBBC9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806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447C4F5-BBEE-4B23-8253-2348AEEDDE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700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0FC48-033F-479C-A53E-DC77DE4B04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598399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DF58D-2FD7-421A-9397-B4F718481A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485347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E87C3-12FB-4885-9B2C-BD2EF7A0F1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466135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5347D-632B-412F-A060-4B05D062DC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582936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90374-7400-4B6C-9B6D-F6F8DB60BD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265160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5C710-30E2-4F61-9D6A-4E28EA5927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074674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4ECD2-BF3C-48C8-B873-1DCA54E4BA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25104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C386C-00AA-4879-B980-B266375050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886205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27535-63AF-4F24-B649-582DC1C2FF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53672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6A950-F900-4E23-B0BB-83BA6EE6F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378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1F13A-2F37-4E8A-BB55-8EC33C5E35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841090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48F6C-CA49-42E0-A38B-69B81C6936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400650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30DD5-BCFA-4E28-85A5-43DCF6D806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429174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D6A28-437F-47DE-9BE0-814DC62214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940774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3D2B5-67E2-49C8-8641-3C7224DA14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235375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385FD-C197-43B1-BE41-029B4AD3CE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959281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F5CAC-7DF2-4974-963F-C171944FB6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949443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3866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7714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786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38530-B3C2-44F1-BD81-C164BC26DE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136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2366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5898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0653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1732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6039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3143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3990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1506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ADDD2-14E0-4CAA-BD63-05DC98ACE73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0902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22077-D322-4649-9719-8284BF0273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405234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AE4F5-65A0-4427-8B57-1C9658EA55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809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0EB84-7D87-45F7-8DBB-11074C9CCA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574834"/>
      </p:ext>
    </p:extLst>
  </p:cSld>
  <p:clrMapOvr>
    <a:masterClrMapping/>
  </p:clrMapOvr>
  <p:transition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057E6-253D-4935-830F-E853F4DE22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77171"/>
      </p:ext>
    </p:extLst>
  </p:cSld>
  <p:clrMapOvr>
    <a:masterClrMapping/>
  </p:clrMapOvr>
  <p:transition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AE39E-29B8-4D0A-8E4C-D844B456A3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309073"/>
      </p:ext>
    </p:extLst>
  </p:cSld>
  <p:clrMapOvr>
    <a:masterClrMapping/>
  </p:clrMapOvr>
  <p:transition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A062D-CADE-42D5-A640-5781EFC406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834547"/>
      </p:ext>
    </p:extLst>
  </p:cSld>
  <p:clrMapOvr>
    <a:masterClrMapping/>
  </p:clrMapOvr>
  <p:transition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09CCA-9114-485B-8C90-BF1BB17E98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657311"/>
      </p:ext>
    </p:extLst>
  </p:cSld>
  <p:clrMapOvr>
    <a:masterClrMapping/>
  </p:clrMapOvr>
  <p:transition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68DEC-8383-4E57-A8CD-D2AD83C667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684331"/>
      </p:ext>
    </p:extLst>
  </p:cSld>
  <p:clrMapOvr>
    <a:masterClrMapping/>
  </p:clrMapOvr>
  <p:transition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C8083-073E-44A3-A0F1-52B2D83531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800218"/>
      </p:ext>
    </p:extLst>
  </p:cSld>
  <p:clrMapOvr>
    <a:masterClrMapping/>
  </p:clrMapOvr>
  <p:transition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EB5E8-7BA2-4748-B0D9-70B72F4829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405309"/>
      </p:ext>
    </p:extLst>
  </p:cSld>
  <p:clrMapOvr>
    <a:masterClrMapping/>
  </p:clrMapOvr>
  <p:transition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4D54B-923A-4F27-A1B6-BECF6F6E95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039829"/>
      </p:ext>
    </p:extLst>
  </p:cSld>
  <p:clrMapOvr>
    <a:masterClrMapping/>
  </p:clrMapOvr>
  <p:transition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0DBB4-0CCD-454B-A664-9C82E37014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617925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5DA24-629B-441B-99CB-4B84CD3676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90740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0ECE1-9C11-4CB6-A9A9-027D413A7F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316800"/>
      </p:ext>
    </p:extLst>
  </p:cSld>
  <p:clrMapOvr>
    <a:masterClrMapping/>
  </p:clrMapOvr>
  <p:transition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D66EF-7CA9-436F-9C65-E2414BACB5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625990"/>
      </p:ext>
    </p:extLst>
  </p:cSld>
  <p:clrMapOvr>
    <a:masterClrMapping/>
  </p:clrMapOvr>
  <p:transition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D5A6F-9F53-4DA2-9DEF-D048D3C306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819946"/>
      </p:ext>
    </p:extLst>
  </p:cSld>
  <p:clrMapOvr>
    <a:masterClrMapping/>
  </p:clrMapOvr>
  <p:transition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7C449-3617-46B8-B61D-61DAB83B46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511543"/>
      </p:ext>
    </p:extLst>
  </p:cSld>
  <p:clrMapOvr>
    <a:masterClrMapping/>
  </p:clrMapOvr>
  <p:transition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784350" y="96838"/>
            <a:ext cx="7291388" cy="63071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88F1D-15B0-4567-B360-EDB42B4E8A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599435"/>
      </p:ext>
    </p:extLst>
  </p:cSld>
  <p:clrMapOvr>
    <a:masterClrMapping/>
  </p:clrMapOvr>
  <p:transition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72389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0152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38094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946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044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slideLayout" Target="../slideLayouts/slideLayout155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44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slideLayout" Target="../slideLayouts/slideLayout15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fld id="{E7010B3D-6225-435D-AB6C-4BD166BA55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43" r:id="rId1"/>
    <p:sldLayoutId id="2147487589" r:id="rId2"/>
    <p:sldLayoutId id="2147487590" r:id="rId3"/>
    <p:sldLayoutId id="2147487591" r:id="rId4"/>
    <p:sldLayoutId id="2147487592" r:id="rId5"/>
    <p:sldLayoutId id="2147487593" r:id="rId6"/>
    <p:sldLayoutId id="2147487594" r:id="rId7"/>
    <p:sldLayoutId id="2147487595" r:id="rId8"/>
    <p:sldLayoutId id="2147487596" r:id="rId9"/>
    <p:sldLayoutId id="2147487597" r:id="rId10"/>
    <p:sldLayoutId id="2147487598" r:id="rId11"/>
    <p:sldLayoutId id="2147487599" r:id="rId12"/>
    <p:sldLayoutId id="2147487600" r:id="rId13"/>
    <p:sldLayoutId id="2147487601" r:id="rId14"/>
    <p:sldLayoutId id="2147487602" r:id="rId15"/>
    <p:sldLayoutId id="2147487603" r:id="rId16"/>
    <p:sldLayoutId id="2147487604" r:id="rId17"/>
    <p:sldLayoutId id="2147487605" r:id="rId18"/>
    <p:sldLayoutId id="2147487606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12/3/2013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7447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01" r:id="rId1"/>
    <p:sldLayoutId id="2147487802" r:id="rId2"/>
    <p:sldLayoutId id="2147487803" r:id="rId3"/>
    <p:sldLayoutId id="2147487804" r:id="rId4"/>
    <p:sldLayoutId id="2147487805" r:id="rId5"/>
    <p:sldLayoutId id="2147487806" r:id="rId6"/>
    <p:sldLayoutId id="2147487807" r:id="rId7"/>
    <p:sldLayoutId id="2147487808" r:id="rId8"/>
    <p:sldLayoutId id="2147487809" r:id="rId9"/>
    <p:sldLayoutId id="2147487810" r:id="rId10"/>
    <p:sldLayoutId id="2147487811" r:id="rId11"/>
    <p:sldLayoutId id="214748781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ppt_land_print_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6173788"/>
            <a:ext cx="91440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73063" y="88900"/>
            <a:ext cx="8453437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Titelmasterformat durch Klicken bearbeiten</a:t>
            </a:r>
            <a:endParaRPr lang="en-US" altLang="en-US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3063" y="1211263"/>
            <a:ext cx="8459787" cy="473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Textmasterformate durch Klicken bearbeiten</a:t>
            </a:r>
          </a:p>
          <a:p>
            <a:pPr lvl="1"/>
            <a:r>
              <a:rPr lang="de-DE" altLang="en-US" smtClean="0"/>
              <a:t>Zweite Ebene</a:t>
            </a:r>
          </a:p>
          <a:p>
            <a:pPr lvl="2"/>
            <a:r>
              <a:rPr lang="de-DE" altLang="en-US" smtClean="0"/>
              <a:t>Dritte Ebene</a:t>
            </a:r>
          </a:p>
          <a:p>
            <a:pPr lvl="3"/>
            <a:r>
              <a:rPr lang="de-DE" altLang="en-US" smtClean="0"/>
              <a:t>Vierte Ebene</a:t>
            </a:r>
          </a:p>
          <a:p>
            <a:pPr lvl="4"/>
            <a:r>
              <a:rPr lang="de-DE" altLang="en-US" smtClean="0"/>
              <a:t>Fünfte Ebene</a:t>
            </a:r>
            <a:endParaRPr lang="en-US" altLang="en-US" smtClean="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92163" y="6458411"/>
            <a:ext cx="5753100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eaLnBrk="0" hangingPunct="0">
              <a:spcAft>
                <a:spcPts val="600"/>
              </a:spcAft>
              <a:tabLst>
                <a:tab pos="441325" algn="l"/>
              </a:tabLst>
              <a:defRPr sz="800" b="0"/>
            </a:lvl1pPr>
          </a:lstStyle>
          <a:p>
            <a:pPr>
              <a:defRPr/>
            </a:pPr>
            <a:r>
              <a:rPr lang="en-US" dirty="0" smtClean="0">
                <a:solidFill>
                  <a:srgbClr val="626469"/>
                </a:solidFill>
                <a:latin typeface="Arial"/>
              </a:rPr>
              <a:t>Classification: INTERNAL USE ONLY</a:t>
            </a:r>
            <a:endParaRPr lang="en-US" dirty="0">
              <a:solidFill>
                <a:srgbClr val="626469"/>
              </a:solidFill>
              <a:latin typeface="Arial"/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293688" y="6483350"/>
            <a:ext cx="557212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Aft>
                <a:spcPts val="600"/>
              </a:spcAft>
              <a:tabLst>
                <a:tab pos="441325" algn="l"/>
              </a:tabLst>
              <a:defRPr/>
            </a:pPr>
            <a:fld id="{974B40FB-612E-435B-B627-187A21F7DD64}" type="slidenum">
              <a:rPr lang="en-US" sz="1200">
                <a:solidFill>
                  <a:srgbClr val="626469"/>
                </a:solidFill>
                <a:latin typeface="Arial"/>
              </a:rPr>
              <a:pPr>
                <a:spcAft>
                  <a:spcPts val="600"/>
                </a:spcAft>
                <a:tabLst>
                  <a:tab pos="441325" algn="l"/>
                </a:tabLst>
                <a:defRPr/>
              </a:pPr>
              <a:t>‹#›</a:t>
            </a:fld>
            <a:r>
              <a:rPr lang="en-US" sz="1200" dirty="0">
                <a:solidFill>
                  <a:srgbClr val="626469"/>
                </a:solidFill>
                <a:latin typeface="Arial"/>
              </a:rPr>
              <a:t>	</a:t>
            </a:r>
          </a:p>
        </p:txBody>
      </p:sp>
      <p:pic>
        <p:nvPicPr>
          <p:cNvPr id="3079" name="Picture 8" descr="new logo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9825" y="6403975"/>
            <a:ext cx="117475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405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14" r:id="rId1"/>
    <p:sldLayoutId id="2147487815" r:id="rId2"/>
    <p:sldLayoutId id="2147487816" r:id="rId3"/>
    <p:sldLayoutId id="2147487817" r:id="rId4"/>
    <p:sldLayoutId id="2147487818" r:id="rId5"/>
    <p:sldLayoutId id="2147487819" r:id="rId6"/>
    <p:sldLayoutId id="2147487820" r:id="rId7"/>
    <p:sldLayoutId id="2147487821" r:id="rId8"/>
    <p:sldLayoutId id="2147487822" r:id="rId9"/>
    <p:sldLayoutId id="2147487823" r:id="rId10"/>
    <p:sldLayoutId id="2147487824" r:id="rId11"/>
    <p:sldLayoutId id="2147487825" r:id="rId12"/>
    <p:sldLayoutId id="2147487826" r:id="rId13"/>
    <p:sldLayoutId id="2147487827" r:id="rId14"/>
    <p:sldLayoutId id="2147487828" r:id="rId15"/>
  </p:sldLayoutIdLst>
  <p:transition>
    <p:wipe dir="r"/>
  </p:transition>
  <p:hf sldNum="0" hdr="0" dt="0"/>
  <p:txStyles>
    <p:titleStyle>
      <a:lvl1pPr algn="l" defTabSz="9572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9572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2pPr>
      <a:lvl3pPr algn="l" defTabSz="9572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3pPr>
      <a:lvl4pPr algn="l" defTabSz="9572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4pPr>
      <a:lvl5pPr algn="l" defTabSz="9572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5pPr>
      <a:lvl6pPr marL="457200" algn="l" defTabSz="9572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6pPr>
      <a:lvl7pPr marL="914400" algn="l" defTabSz="9572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7pPr>
      <a:lvl8pPr marL="1371600" algn="l" defTabSz="9572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8pPr>
      <a:lvl9pPr marL="1828800" algn="l" defTabSz="9572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9pPr>
    </p:titleStyle>
    <p:bodyStyle>
      <a:lvl1pPr marL="285750" indent="-285750" algn="l" defTabSz="957263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Font typeface="Arial" charset="0"/>
        <a:buChar char="●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76275" indent="-276225" algn="l" defTabSz="957263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Font typeface="Arial" charset="0"/>
        <a:buChar char="-"/>
        <a:defRPr sz="2000">
          <a:solidFill>
            <a:schemeClr val="tx1"/>
          </a:solidFill>
          <a:latin typeface="+mn-lt"/>
        </a:defRPr>
      </a:lvl2pPr>
      <a:lvl3pPr marL="1144588" indent="-287338" algn="l" defTabSz="957263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3pPr>
      <a:lvl4pPr marL="1619250" indent="-295275" algn="l" defTabSz="957263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Font typeface="Arial" charset="0"/>
        <a:buChar char="-"/>
        <a:defRPr sz="2000">
          <a:solidFill>
            <a:schemeClr val="tx1"/>
          </a:solidFill>
          <a:latin typeface="+mn-lt"/>
        </a:defRPr>
      </a:lvl4pPr>
      <a:lvl5pPr marL="2093913" indent="-295275" algn="l" defTabSz="957263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51113" indent="-295275" algn="l" defTabSz="957263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3008313" indent="-295275" algn="l" defTabSz="957263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65513" indent="-295275" algn="l" defTabSz="957263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922713" indent="-295275" algn="l" defTabSz="957263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DB6287DD-910A-46F5-91EC-C3FF6B71A0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71" r:id="rId1"/>
    <p:sldLayoutId id="2147487672" r:id="rId2"/>
    <p:sldLayoutId id="2147487673" r:id="rId3"/>
    <p:sldLayoutId id="2147487674" r:id="rId4"/>
    <p:sldLayoutId id="2147487675" r:id="rId5"/>
    <p:sldLayoutId id="2147487676" r:id="rId6"/>
    <p:sldLayoutId id="2147487677" r:id="rId7"/>
    <p:sldLayoutId id="2147487678" r:id="rId8"/>
    <p:sldLayoutId id="2147487679" r:id="rId9"/>
    <p:sldLayoutId id="2147487680" r:id="rId10"/>
    <p:sldLayoutId id="2147487681" r:id="rId11"/>
    <p:sldLayoutId id="2147487682" r:id="rId12"/>
    <p:sldLayoutId id="2147487683" r:id="rId13"/>
    <p:sldLayoutId id="2147487684" r:id="rId14"/>
    <p:sldLayoutId id="2147487685" r:id="rId15"/>
    <p:sldLayoutId id="2147487686" r:id="rId16"/>
    <p:sldLayoutId id="2147487687" r:id="rId17"/>
    <p:sldLayoutId id="2147487688" r:id="rId18"/>
    <p:sldLayoutId id="2147487689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EA0DC02-7695-4D40-A203-9A17C426A2E5}" type="datetimeFigureOut">
              <a:rPr lang="en-US"/>
              <a:pPr>
                <a:defRPr/>
              </a:pPr>
              <a:t>12/3/2013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306A047-9EEA-49CB-808F-CFFD55F060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90" r:id="rId1"/>
    <p:sldLayoutId id="2147487691" r:id="rId2"/>
    <p:sldLayoutId id="2147487692" r:id="rId3"/>
    <p:sldLayoutId id="2147487693" r:id="rId4"/>
    <p:sldLayoutId id="2147487694" r:id="rId5"/>
    <p:sldLayoutId id="2147487695" r:id="rId6"/>
    <p:sldLayoutId id="2147487696" r:id="rId7"/>
    <p:sldLayoutId id="2147487697" r:id="rId8"/>
    <p:sldLayoutId id="2147487698" r:id="rId9"/>
    <p:sldLayoutId id="2147487699" r:id="rId10"/>
    <p:sldLayoutId id="2147487700" r:id="rId11"/>
    <p:sldLayoutId id="214748770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8A66C70A-7245-4076-A7C6-9A5422766A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179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03" r:id="rId1"/>
    <p:sldLayoutId id="2147487704" r:id="rId2"/>
    <p:sldLayoutId id="2147487705" r:id="rId3"/>
    <p:sldLayoutId id="2147487706" r:id="rId4"/>
    <p:sldLayoutId id="2147487707" r:id="rId5"/>
    <p:sldLayoutId id="2147487708" r:id="rId6"/>
    <p:sldLayoutId id="2147487709" r:id="rId7"/>
    <p:sldLayoutId id="2147487710" r:id="rId8"/>
    <p:sldLayoutId id="2147487711" r:id="rId9"/>
    <p:sldLayoutId id="2147487712" r:id="rId10"/>
    <p:sldLayoutId id="2147487713" r:id="rId11"/>
    <p:sldLayoutId id="2147487714" r:id="rId12"/>
    <p:sldLayoutId id="2147487715" r:id="rId13"/>
    <p:sldLayoutId id="2147487716" r:id="rId14"/>
    <p:sldLayoutId id="2147487717" r:id="rId15"/>
    <p:sldLayoutId id="2147487718" r:id="rId16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12/3/2013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5736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32" r:id="rId1"/>
    <p:sldLayoutId id="2147487733" r:id="rId2"/>
    <p:sldLayoutId id="2147487734" r:id="rId3"/>
    <p:sldLayoutId id="2147487735" r:id="rId4"/>
    <p:sldLayoutId id="2147487736" r:id="rId5"/>
    <p:sldLayoutId id="2147487737" r:id="rId6"/>
    <p:sldLayoutId id="2147487738" r:id="rId7"/>
    <p:sldLayoutId id="2147487739" r:id="rId8"/>
    <p:sldLayoutId id="2147487740" r:id="rId9"/>
    <p:sldLayoutId id="2147487741" r:id="rId10"/>
    <p:sldLayoutId id="2147487742" r:id="rId11"/>
    <p:sldLayoutId id="214748774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70AD65B0-B1BE-4BEB-A300-3E391F7E24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45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45" r:id="rId1"/>
    <p:sldLayoutId id="2147487746" r:id="rId2"/>
    <p:sldLayoutId id="2147487747" r:id="rId3"/>
    <p:sldLayoutId id="2147487748" r:id="rId4"/>
    <p:sldLayoutId id="2147487749" r:id="rId5"/>
    <p:sldLayoutId id="2147487750" r:id="rId6"/>
    <p:sldLayoutId id="2147487751" r:id="rId7"/>
    <p:sldLayoutId id="2147487752" r:id="rId8"/>
    <p:sldLayoutId id="2147487753" r:id="rId9"/>
    <p:sldLayoutId id="2147487754" r:id="rId10"/>
    <p:sldLayoutId id="2147487755" r:id="rId11"/>
    <p:sldLayoutId id="2147487756" r:id="rId12"/>
    <p:sldLayoutId id="2147487757" r:id="rId13"/>
    <p:sldLayoutId id="2147487758" r:id="rId14"/>
    <p:sldLayoutId id="2147487759" r:id="rId15"/>
    <p:sldLayoutId id="2147487760" r:id="rId16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12/3/2013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6486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62" r:id="rId1"/>
    <p:sldLayoutId id="2147487763" r:id="rId2"/>
    <p:sldLayoutId id="2147487764" r:id="rId3"/>
    <p:sldLayoutId id="2147487765" r:id="rId4"/>
    <p:sldLayoutId id="2147487766" r:id="rId5"/>
    <p:sldLayoutId id="2147487767" r:id="rId6"/>
    <p:sldLayoutId id="2147487768" r:id="rId7"/>
    <p:sldLayoutId id="2147487769" r:id="rId8"/>
    <p:sldLayoutId id="2147487770" r:id="rId9"/>
    <p:sldLayoutId id="2147487771" r:id="rId10"/>
    <p:sldLayoutId id="2147487772" r:id="rId11"/>
    <p:sldLayoutId id="21474877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12/3/2013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5357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75" r:id="rId1"/>
    <p:sldLayoutId id="2147487776" r:id="rId2"/>
    <p:sldLayoutId id="2147487777" r:id="rId3"/>
    <p:sldLayoutId id="2147487778" r:id="rId4"/>
    <p:sldLayoutId id="2147487779" r:id="rId5"/>
    <p:sldLayoutId id="2147487780" r:id="rId6"/>
    <p:sldLayoutId id="2147487781" r:id="rId7"/>
    <p:sldLayoutId id="2147487782" r:id="rId8"/>
    <p:sldLayoutId id="2147487783" r:id="rId9"/>
    <p:sldLayoutId id="2147487784" r:id="rId10"/>
    <p:sldLayoutId id="2147487785" r:id="rId11"/>
    <p:sldLayoutId id="214748778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12/3/2013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4073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88" r:id="rId1"/>
    <p:sldLayoutId id="2147487789" r:id="rId2"/>
    <p:sldLayoutId id="2147487790" r:id="rId3"/>
    <p:sldLayoutId id="2147487791" r:id="rId4"/>
    <p:sldLayoutId id="2147487792" r:id="rId5"/>
    <p:sldLayoutId id="2147487793" r:id="rId6"/>
    <p:sldLayoutId id="2147487794" r:id="rId7"/>
    <p:sldLayoutId id="2147487795" r:id="rId8"/>
    <p:sldLayoutId id="2147487796" r:id="rId9"/>
    <p:sldLayoutId id="2147487797" r:id="rId10"/>
    <p:sldLayoutId id="2147487798" r:id="rId11"/>
    <p:sldLayoutId id="214748779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6/67/UGA$!logo.pn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51.gif"/><Relationship Id="rId5" Type="http://schemas.openxmlformats.org/officeDocument/2006/relationships/image" Target="../media/image40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879600" y="3124200"/>
            <a:ext cx="6665913" cy="825500"/>
          </a:xfrm>
        </p:spPr>
        <p:txBody>
          <a:bodyPr/>
          <a:lstStyle/>
          <a:p>
            <a:pPr algn="ctr" eaLnBrk="1" hangingPunct="1"/>
            <a:r>
              <a:rPr lang="en-US" altLang="en-US" dirty="0" smtClean="0"/>
              <a:t>Peanut Weed </a:t>
            </a:r>
            <a:br>
              <a:rPr lang="en-US" altLang="en-US" dirty="0" smtClean="0"/>
            </a:br>
            <a:r>
              <a:rPr lang="en-US" altLang="en-US" dirty="0" smtClean="0"/>
              <a:t>Control Update </a:t>
            </a:r>
            <a:r>
              <a:rPr lang="en-US" altLang="en-US" smtClean="0"/>
              <a:t>- 2014</a:t>
            </a:r>
            <a:endParaRPr lang="en-US" altLang="en-US" dirty="0" smtClean="0"/>
          </a:p>
        </p:txBody>
      </p:sp>
      <p:sp>
        <p:nvSpPr>
          <p:cNvPr id="6861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171700" y="4876800"/>
            <a:ext cx="5567362" cy="55086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en-US" altLang="en-US" sz="1800" dirty="0" smtClean="0"/>
              <a:t>Eric P. Prostko, Ph.D.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1800" dirty="0" smtClean="0"/>
              <a:t>Professor and Extension Weed Specialist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1800" dirty="0" smtClean="0"/>
              <a:t>Department of Crop &amp; Soil Sciences</a:t>
            </a:r>
          </a:p>
        </p:txBody>
      </p:sp>
      <p:sp>
        <p:nvSpPr>
          <p:cNvPr id="68612" name="Text Box 7"/>
          <p:cNvSpPr txBox="1">
            <a:spLocks noChangeArrowheads="1"/>
          </p:cNvSpPr>
          <p:nvPr/>
        </p:nvSpPr>
        <p:spPr bwMode="auto">
          <a:xfrm>
            <a:off x="0" y="64770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68613" name="Picture 9" descr="University of Georgia College of Agricultural and Environmental Scien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15000"/>
            <a:ext cx="59118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2" descr="File:UGA$!logo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513" y="6405563"/>
            <a:ext cx="5715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A Comparison of Irrigated Weed-Free Peanut Yields Between NTC and Gramoxone (12 oz/A) + Storm (16 oz/A) + Dual Magnum (16-21 oz/A) Treatments in Georgia, 2011-2013.</a:t>
            </a:r>
            <a:endParaRPr lang="en-US" sz="2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8612477"/>
              </p:ext>
            </p:extLst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029200" y="6479975"/>
            <a:ext cx="1096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"/>
              </a:rPr>
              <a:t>NTC (lbs/A)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861833" y="3557767"/>
            <a:ext cx="1085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"/>
              </a:rPr>
              <a:t>G + S + DM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"/>
              </a:rPr>
              <a:t>(lbs/A)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091062"/>
            <a:ext cx="162736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srgbClr val="000000"/>
                </a:solidFill>
                <a:latin typeface="Arial"/>
              </a:rPr>
              <a:t>PEA01-11 (GA-06G)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srgbClr val="000000"/>
                </a:solidFill>
                <a:latin typeface="Arial"/>
              </a:rPr>
              <a:t>PEA01-12 (GA-06G)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srgbClr val="000000"/>
                </a:solidFill>
                <a:latin typeface="Arial"/>
              </a:rPr>
              <a:t>PE-20-11 (GA-06G)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srgbClr val="000000"/>
                </a:solidFill>
                <a:latin typeface="Arial"/>
              </a:rPr>
              <a:t>PE-01-12 (GA-06G)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srgbClr val="000000"/>
                </a:solidFill>
                <a:latin typeface="Arial"/>
              </a:rPr>
              <a:t>PE-17-12 (GA-06G)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srgbClr val="000000"/>
                </a:solidFill>
                <a:latin typeface="Arial"/>
              </a:rPr>
              <a:t>PE-02-13 (GA-06G)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srgbClr val="000000"/>
                </a:solidFill>
                <a:latin typeface="Arial"/>
              </a:rPr>
              <a:t>PE-02B-13 (GA-09B)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srgbClr val="000000"/>
                </a:solidFill>
                <a:latin typeface="Arial"/>
              </a:rPr>
              <a:t>PE-12-13 (GA-06G)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srgbClr val="000000"/>
                </a:solidFill>
                <a:latin typeface="Arial"/>
              </a:rPr>
              <a:t>PE-13-13 (GA-06G)</a:t>
            </a:r>
            <a:endParaRPr lang="en-US" sz="1200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0" y="6581001"/>
            <a:ext cx="615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srgbClr val="000000"/>
                </a:solidFill>
                <a:latin typeface="Arial"/>
              </a:rPr>
              <a:t>n = 50</a:t>
            </a:r>
            <a:endParaRPr lang="en-US" sz="1200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31302" y="5149334"/>
            <a:ext cx="2217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C000"/>
                </a:solidFill>
                <a:latin typeface="Arial"/>
              </a:rPr>
              <a:t>6000 = 5801 (97%)</a:t>
            </a:r>
            <a:endParaRPr lang="en-US" sz="1800" dirty="0">
              <a:solidFill>
                <a:srgbClr val="FFC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62330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A Comparison of Irrigated Weed-Free Peanut Yields Between NTC and Gramoxone (12 oz/A) + Storm (16 oz/A) + Dual Magnum (16 oz/A) fb Cadre (4 oz/A) + Dual Magnum (16 oz/A) Treatments in Georgia, 2012-2013.</a:t>
            </a:r>
            <a:endParaRPr lang="en-US" sz="2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2569288"/>
              </p:ext>
            </p:extLst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029200" y="6479975"/>
            <a:ext cx="1096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"/>
              </a:rPr>
              <a:t>NTC (lbs/A)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148499" y="3295148"/>
            <a:ext cx="2512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"/>
              </a:rPr>
              <a:t>G + S + DM fb C + DM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"/>
              </a:rPr>
              <a:t>(lbs/A)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1514" y="6073169"/>
            <a:ext cx="8835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srgbClr val="000000"/>
                </a:solidFill>
                <a:latin typeface="Arial"/>
              </a:rPr>
              <a:t>PE-06-12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srgbClr val="000000"/>
                </a:solidFill>
                <a:latin typeface="Arial"/>
              </a:rPr>
              <a:t>PEA03-12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srgbClr val="000000"/>
                </a:solidFill>
                <a:latin typeface="Arial"/>
              </a:rPr>
              <a:t>PE-12-13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srgbClr val="000000"/>
                </a:solidFill>
                <a:latin typeface="Arial"/>
              </a:rPr>
              <a:t>PE-13-13</a:t>
            </a:r>
            <a:endParaRPr lang="en-US" sz="1200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0" y="6581001"/>
            <a:ext cx="615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srgbClr val="000000"/>
                </a:solidFill>
                <a:latin typeface="Arial"/>
              </a:rPr>
              <a:t>n = 13</a:t>
            </a:r>
            <a:endParaRPr lang="en-US" sz="1200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34125" y="4874427"/>
            <a:ext cx="215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C000"/>
                </a:solidFill>
                <a:latin typeface="Arial"/>
              </a:rPr>
              <a:t>6000 = 5828 (97%)</a:t>
            </a:r>
            <a:endParaRPr lang="en-US" sz="1800" dirty="0">
              <a:solidFill>
                <a:srgbClr val="FFC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54310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0" y="88900"/>
            <a:ext cx="5562600" cy="520700"/>
          </a:xfrm>
        </p:spPr>
        <p:txBody>
          <a:bodyPr/>
          <a:lstStyle/>
          <a:p>
            <a:r>
              <a:rPr lang="en-US" sz="2000" dirty="0" smtClean="0"/>
              <a:t>Label Tank Mixing Guidelines – </a:t>
            </a:r>
            <a:r>
              <a:rPr lang="en-US" sz="2000" dirty="0" smtClean="0">
                <a:solidFill>
                  <a:srgbClr val="FF0000"/>
                </a:solidFill>
              </a:rPr>
              <a:t>Current (new)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914400"/>
            <a:ext cx="8459787" cy="5257800"/>
          </a:xfrm>
        </p:spPr>
        <p:txBody>
          <a:bodyPr/>
          <a:lstStyle/>
          <a:p>
            <a:r>
              <a:rPr lang="en-US" sz="1600" b="1" dirty="0"/>
              <a:t>Order of Tank </a:t>
            </a:r>
            <a:r>
              <a:rPr lang="en-US" sz="1600" b="1" dirty="0" smtClean="0"/>
              <a:t>Mixing - </a:t>
            </a:r>
            <a:r>
              <a:rPr lang="en-US" sz="1600" dirty="0" smtClean="0"/>
              <a:t>In </a:t>
            </a:r>
            <a:r>
              <a:rPr lang="en-US" sz="1600" dirty="0"/>
              <a:t>general, Gramoxone </a:t>
            </a:r>
            <a:r>
              <a:rPr lang="en-US" sz="1600" dirty="0" smtClean="0"/>
              <a:t>SL 2.0 </a:t>
            </a:r>
            <a:r>
              <a:rPr lang="en-US" sz="1600" dirty="0"/>
              <a:t>tank mixes with other </a:t>
            </a:r>
            <a:r>
              <a:rPr lang="en-US" sz="1600" dirty="0" smtClean="0"/>
              <a:t>products and </a:t>
            </a:r>
            <a:r>
              <a:rPr lang="en-US" sz="1600" dirty="0"/>
              <a:t>should be mixed as follows:</a:t>
            </a:r>
          </a:p>
          <a:p>
            <a:pPr marL="0" indent="0">
              <a:buNone/>
            </a:pPr>
            <a:endParaRPr lang="en-US" sz="1600" dirty="0"/>
          </a:p>
          <a:p>
            <a:pPr lvl="2"/>
            <a:r>
              <a:rPr lang="en-US" sz="1600" dirty="0"/>
              <a:t>Fill spray tank 1/2 full with clean water or other approved carriers such as clear liquid fertilizer.</a:t>
            </a:r>
          </a:p>
          <a:p>
            <a:pPr lvl="2"/>
            <a:r>
              <a:rPr lang="en-US" sz="1600" dirty="0"/>
              <a:t>Begin tank agitation and continue throughout mixing and spraying.</a:t>
            </a:r>
          </a:p>
          <a:p>
            <a:pPr lvl="2"/>
            <a:r>
              <a:rPr lang="en-US" sz="1600" dirty="0">
                <a:solidFill>
                  <a:srgbClr val="FF0000"/>
                </a:solidFill>
              </a:rPr>
              <a:t>Add nonionic surfactant to tank</a:t>
            </a:r>
            <a:r>
              <a:rPr lang="en-US" sz="1600" dirty="0" smtClean="0">
                <a:solidFill>
                  <a:srgbClr val="FF0000"/>
                </a:solidFill>
              </a:rPr>
              <a:t>.</a:t>
            </a:r>
          </a:p>
          <a:p>
            <a:pPr lvl="2"/>
            <a:r>
              <a:rPr lang="en-US" sz="1600" dirty="0" smtClean="0"/>
              <a:t>Add </a:t>
            </a:r>
            <a:r>
              <a:rPr lang="en-US" sz="1600" dirty="0"/>
              <a:t>dry formulations (WP, DF, etc.) to tank.</a:t>
            </a:r>
          </a:p>
          <a:p>
            <a:pPr lvl="2"/>
            <a:r>
              <a:rPr lang="en-US" sz="1600" dirty="0"/>
              <a:t>Add liquid formulations (SC, EC, L, etc.) to tank.</a:t>
            </a:r>
          </a:p>
          <a:p>
            <a:pPr lvl="2"/>
            <a:r>
              <a:rPr lang="en-US" sz="1600" dirty="0"/>
              <a:t>Add Gramoxone </a:t>
            </a:r>
            <a:r>
              <a:rPr lang="en-US" sz="1600" dirty="0" smtClean="0"/>
              <a:t>SL 2.0 </a:t>
            </a:r>
            <a:r>
              <a:rPr lang="en-US" sz="1600" dirty="0"/>
              <a:t>to tank</a:t>
            </a:r>
            <a:r>
              <a:rPr lang="en-US" sz="1600" dirty="0" smtClean="0"/>
              <a:t>.</a:t>
            </a:r>
          </a:p>
          <a:p>
            <a:pPr lvl="2"/>
            <a:r>
              <a:rPr lang="en-US" sz="1600" dirty="0" smtClean="0">
                <a:solidFill>
                  <a:srgbClr val="FF0000"/>
                </a:solidFill>
              </a:rPr>
              <a:t>Add crop oil concentrate or methylated seed oil where needed</a:t>
            </a:r>
            <a:endParaRPr lang="en-US" sz="1600" dirty="0">
              <a:solidFill>
                <a:srgbClr val="FF0000"/>
              </a:solidFill>
            </a:endParaRPr>
          </a:p>
          <a:p>
            <a:pPr lvl="2"/>
            <a:r>
              <a:rPr lang="en-US" sz="1600" dirty="0" smtClean="0"/>
              <a:t>Fill </a:t>
            </a:r>
            <a:r>
              <a:rPr lang="en-US" sz="1600" dirty="0"/>
              <a:t>remainder of spray tank</a:t>
            </a:r>
            <a:r>
              <a:rPr lang="en-US" sz="1600" dirty="0" smtClean="0"/>
              <a:t>.</a:t>
            </a:r>
          </a:p>
          <a:p>
            <a:pPr lvl="2"/>
            <a:endParaRPr lang="en-US" sz="1600" dirty="0"/>
          </a:p>
          <a:p>
            <a:r>
              <a:rPr lang="en-US" sz="1600" dirty="0"/>
              <a:t>Always refer to labels of other pesticide products for mixing directions and precautions which may differ from those outlined here.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1600" dirty="0"/>
              <a:t>Since many of the herbicides listed on this label are available in several types of formulations, it is advisable to perform a jar test to check physical compatibility.</a:t>
            </a:r>
          </a:p>
          <a:p>
            <a:endParaRPr lang="en-US" dirty="0"/>
          </a:p>
        </p:txBody>
      </p:sp>
      <p:pic>
        <p:nvPicPr>
          <p:cNvPr id="4" name="Picture 2" descr="C:\Users\glasgle1\AppData\Local\Temp\wzccb3\Gramoxone_SL_2.0_NAFTA\Finals\File_Formats\Gramoxone_SL_2.0_CMY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0710"/>
            <a:ext cx="3260704" cy="41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0119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CLASSIC-LAB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685800"/>
            <a:ext cx="2819400" cy="14097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19" name="Picture 6" descr="begfi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452438"/>
            <a:ext cx="33528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678113"/>
            <a:ext cx="357822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75" y="2819400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extBox 1"/>
          <p:cNvSpPr txBox="1">
            <a:spLocks noChangeArrowheads="1"/>
          </p:cNvSpPr>
          <p:nvPr/>
        </p:nvSpPr>
        <p:spPr bwMode="auto">
          <a:xfrm>
            <a:off x="2971800" y="5486400"/>
            <a:ext cx="483356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rgbClr val="000000"/>
                </a:solidFill>
              </a:rPr>
              <a:t>FL-07, GA Greener, GA-07W = No problems</a:t>
            </a:r>
          </a:p>
          <a:p>
            <a:pPr eaLnBrk="1" hangingPunct="1"/>
            <a:endParaRPr lang="en-US" sz="1800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en-US" sz="1800" dirty="0" smtClean="0">
                <a:solidFill>
                  <a:srgbClr val="000000"/>
                </a:solidFill>
              </a:rPr>
              <a:t>GA-06G and Tifguard = 7-11% yield losses</a:t>
            </a:r>
          </a:p>
        </p:txBody>
      </p:sp>
    </p:spTree>
    <p:extLst>
      <p:ext uri="{BB962C8B-B14F-4D97-AF65-F5344CB8AC3E}">
        <p14:creationId xmlns:p14="http://schemas.microsoft.com/office/powerpoint/2010/main" val="142373603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dirty="0" smtClean="0"/>
              <a:t>Georgia-09B Yield Response to Classic (0.5 oz/A): 2013-2014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8123475"/>
              </p:ext>
            </p:extLst>
          </p:nvPr>
        </p:nvGraphicFramePr>
        <p:xfrm>
          <a:off x="457200" y="1600200"/>
          <a:ext cx="822960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Time of Application (DAE)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6987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60-69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6808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70-79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6616 (-5.3%)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90-99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7167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6737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LSD 0.10</a:t>
                      </a:r>
                    </a:p>
                    <a:p>
                      <a:pPr algn="ctr"/>
                      <a:r>
                        <a:rPr lang="en-US" b="1" dirty="0" smtClean="0"/>
                        <a:t>CV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339</a:t>
                      </a: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2856" y="4511564"/>
            <a:ext cx="368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DAE = Days After Peanut Emergence</a:t>
            </a:r>
          </a:p>
        </p:txBody>
      </p:sp>
    </p:spTree>
    <p:extLst>
      <p:ext uri="{BB962C8B-B14F-4D97-AF65-F5344CB8AC3E}">
        <p14:creationId xmlns:p14="http://schemas.microsoft.com/office/powerpoint/2010/main" val="370211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Palmer Amaranth Control</a:t>
            </a:r>
            <a:br>
              <a:rPr lang="en-US" altLang="en-US" smtClean="0"/>
            </a:br>
            <a:r>
              <a:rPr lang="en-US" altLang="en-US" sz="3200" i="1" smtClean="0">
                <a:solidFill>
                  <a:srgbClr val="0070C0"/>
                </a:solidFill>
              </a:rPr>
              <a:t>Integrated Program Approach</a:t>
            </a:r>
          </a:p>
        </p:txBody>
      </p:sp>
      <p:pic>
        <p:nvPicPr>
          <p:cNvPr id="101379" name="Picture 4" descr="Picture 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" t="4700" r="-256"/>
          <a:stretch>
            <a:fillRect/>
          </a:stretch>
        </p:blipFill>
        <p:spPr bwMode="auto">
          <a:xfrm>
            <a:off x="2895600" y="1676400"/>
            <a:ext cx="30749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0" name="Picture 4" descr="nov2 0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r="26250"/>
          <a:stretch>
            <a:fillRect/>
          </a:stretch>
        </p:blipFill>
        <p:spPr bwMode="auto">
          <a:xfrm>
            <a:off x="228600" y="1524000"/>
            <a:ext cx="25495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Picture 12" descr="Gavin Spraying Soybea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938" y="4770438"/>
            <a:ext cx="32766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2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0" y="4114800"/>
            <a:ext cx="2794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3" name="Picture 2" descr="I:\field pictures\2012 field shots\pe-16-12\may 18\Picture 06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4191000"/>
            <a:ext cx="1895475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4" name="TextBox 1"/>
          <p:cNvSpPr txBox="1">
            <a:spLocks noChangeArrowheads="1"/>
          </p:cNvSpPr>
          <p:nvPr/>
        </p:nvSpPr>
        <p:spPr bwMode="auto">
          <a:xfrm>
            <a:off x="1828800" y="1543050"/>
            <a:ext cx="855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Tillage</a:t>
            </a:r>
          </a:p>
        </p:txBody>
      </p:sp>
      <p:sp>
        <p:nvSpPr>
          <p:cNvPr id="101385" name="TextBox 2"/>
          <p:cNvSpPr txBox="1">
            <a:spLocks noChangeArrowheads="1"/>
          </p:cNvSpPr>
          <p:nvPr/>
        </p:nvSpPr>
        <p:spPr bwMode="auto">
          <a:xfrm>
            <a:off x="2895600" y="3048000"/>
            <a:ext cx="1928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b="1">
                <a:solidFill>
                  <a:srgbClr val="FFFFFF"/>
                </a:solidFill>
              </a:rPr>
              <a:t>Rye Cover Crop</a:t>
            </a:r>
          </a:p>
        </p:txBody>
      </p:sp>
      <p:sp>
        <p:nvSpPr>
          <p:cNvPr id="101386" name="TextBox 4"/>
          <p:cNvSpPr txBox="1">
            <a:spLocks noChangeArrowheads="1"/>
          </p:cNvSpPr>
          <p:nvPr/>
        </p:nvSpPr>
        <p:spPr bwMode="auto">
          <a:xfrm>
            <a:off x="846138" y="4586288"/>
            <a:ext cx="1371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b="1">
                <a:solidFill>
                  <a:srgbClr val="FFFFFF"/>
                </a:solidFill>
              </a:rPr>
              <a:t>Twin Rows</a:t>
            </a:r>
          </a:p>
        </p:txBody>
      </p:sp>
      <p:sp>
        <p:nvSpPr>
          <p:cNvPr id="101387" name="TextBox 5"/>
          <p:cNvSpPr txBox="1">
            <a:spLocks noChangeArrowheads="1"/>
          </p:cNvSpPr>
          <p:nvPr/>
        </p:nvSpPr>
        <p:spPr bwMode="auto">
          <a:xfrm>
            <a:off x="2674938" y="4770438"/>
            <a:ext cx="1274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Herbicides</a:t>
            </a:r>
          </a:p>
        </p:txBody>
      </p:sp>
      <p:sp>
        <p:nvSpPr>
          <p:cNvPr id="101388" name="TextBox 6"/>
          <p:cNvSpPr txBox="1">
            <a:spLocks noChangeArrowheads="1"/>
          </p:cNvSpPr>
          <p:nvPr/>
        </p:nvSpPr>
        <p:spPr bwMode="auto">
          <a:xfrm>
            <a:off x="6242050" y="4200525"/>
            <a:ext cx="1719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Hand-Weeding</a:t>
            </a:r>
          </a:p>
        </p:txBody>
      </p:sp>
      <p:pic>
        <p:nvPicPr>
          <p:cNvPr id="101389" name="Picture 3" descr="C:\prostkoeric C drive\equipment pictures\irrigation\Picture 0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175" y="1676400"/>
            <a:ext cx="2892425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90" name="TextBox 7"/>
          <p:cNvSpPr txBox="1">
            <a:spLocks noChangeArrowheads="1"/>
          </p:cNvSpPr>
          <p:nvPr/>
        </p:nvSpPr>
        <p:spPr bwMode="auto">
          <a:xfrm>
            <a:off x="6184900" y="1727200"/>
            <a:ext cx="1082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/>
              <a:t>Irrigation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Peanut Weed Control - 2013</a:t>
            </a:r>
            <a:br>
              <a:rPr lang="en-US" sz="3200" dirty="0" smtClean="0"/>
            </a:br>
            <a:r>
              <a:rPr lang="en-US" sz="2800" i="1" dirty="0" smtClean="0">
                <a:solidFill>
                  <a:schemeClr val="tx1"/>
                </a:solidFill>
              </a:rPr>
              <a:t>Prowl/Valor/Strongarm/Cadre/Dual Magnum</a:t>
            </a:r>
            <a:endParaRPr lang="en-US" sz="2800" i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L:\field pictures\2013 FIELD SHOTS\PE-01-13\JUNE 25\0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888" y="1552829"/>
            <a:ext cx="3182112" cy="424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199" y="6040993"/>
            <a:ext cx="8402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PE-01-13</a:t>
            </a:r>
          </a:p>
          <a:p>
            <a:r>
              <a:rPr lang="en-US" sz="1400" i="1" dirty="0" smtClean="0"/>
              <a:t>June 25</a:t>
            </a:r>
          </a:p>
          <a:p>
            <a:r>
              <a:rPr lang="en-US" sz="1400" i="1" dirty="0" smtClean="0"/>
              <a:t>57 DAP</a:t>
            </a:r>
            <a:endParaRPr lang="en-US" sz="1400" i="1" dirty="0"/>
          </a:p>
        </p:txBody>
      </p:sp>
      <p:pic>
        <p:nvPicPr>
          <p:cNvPr id="1028" name="Picture 4" descr="L:\field pictures\2013 FIELD SHOTS\PE-01-13\JUNE 25\0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689" y="1552829"/>
            <a:ext cx="3182111" cy="424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52800" y="5809615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NTC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19800" y="5715000"/>
            <a:ext cx="22409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Prowl H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0 @ 34 oz/A (PRE)</a:t>
            </a:r>
          </a:p>
          <a:p>
            <a:pPr algn="ctr"/>
            <a:r>
              <a:rPr lang="en-US" sz="1200" dirty="0" smtClean="0"/>
              <a:t>Valor @ 3 oz/A (PRE)</a:t>
            </a:r>
          </a:p>
          <a:p>
            <a:pPr algn="ctr"/>
            <a:r>
              <a:rPr lang="en-US" sz="1200" dirty="0" err="1" smtClean="0"/>
              <a:t>Strongarm</a:t>
            </a:r>
            <a:r>
              <a:rPr lang="en-US" sz="1200" dirty="0" smtClean="0"/>
              <a:t> @ 0.23 oz/A (PRE)</a:t>
            </a:r>
            <a:endParaRPr lang="en-US" sz="1200" dirty="0"/>
          </a:p>
          <a:p>
            <a:pPr algn="ctr"/>
            <a:r>
              <a:rPr lang="en-US" sz="1200" dirty="0" smtClean="0"/>
              <a:t>Cadre @ 4 oz/A (POST)</a:t>
            </a:r>
          </a:p>
          <a:p>
            <a:pPr algn="ctr"/>
            <a:r>
              <a:rPr lang="en-US" sz="1200" dirty="0" smtClean="0"/>
              <a:t>Dual Magnum @ 16 oz/A (POST)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8430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Peanut Weed Control - 2013</a:t>
            </a:r>
            <a:br>
              <a:rPr lang="en-US" sz="3200" dirty="0" smtClean="0"/>
            </a:br>
            <a:r>
              <a:rPr lang="en-US" sz="2400" i="1" dirty="0" smtClean="0">
                <a:solidFill>
                  <a:schemeClr val="tx1"/>
                </a:solidFill>
              </a:rPr>
              <a:t>Prowl/Gramoxone/Storm/Cadre/Dual Magnum</a:t>
            </a:r>
            <a:endParaRPr lang="en-US" sz="2400" i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L:\field pictures\2013 FIELD SHOTS\PE-01-13\JUNE 25\0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288" y="1447800"/>
            <a:ext cx="3182112" cy="424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096000"/>
            <a:ext cx="8402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PE-01-13</a:t>
            </a:r>
          </a:p>
          <a:p>
            <a:r>
              <a:rPr lang="en-US" sz="1400" i="1" dirty="0" smtClean="0"/>
              <a:t>June 25</a:t>
            </a:r>
          </a:p>
          <a:p>
            <a:r>
              <a:rPr lang="en-US" sz="1400" i="1" dirty="0" smtClean="0"/>
              <a:t>57 DAP</a:t>
            </a:r>
            <a:endParaRPr lang="en-US" sz="1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124200" y="5704586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NTC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72391" y="5638800"/>
            <a:ext cx="22810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Prowl H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0 @ 34 oz/A (PRE)</a:t>
            </a:r>
          </a:p>
          <a:p>
            <a:pPr algn="ctr"/>
            <a:r>
              <a:rPr lang="en-US" sz="1200" dirty="0" smtClean="0"/>
              <a:t>Gramoxone @ 12 oz/A (EPOST)</a:t>
            </a:r>
          </a:p>
          <a:p>
            <a:pPr algn="ctr"/>
            <a:r>
              <a:rPr lang="en-US" sz="1200" dirty="0" smtClean="0"/>
              <a:t>Storm @ 16 oz/A (EPOST)</a:t>
            </a:r>
          </a:p>
          <a:p>
            <a:pPr algn="ctr"/>
            <a:r>
              <a:rPr lang="en-US" sz="1200" dirty="0" smtClean="0"/>
              <a:t>Dual Magnum @ 16 oz/A (EPOST)</a:t>
            </a:r>
          </a:p>
          <a:p>
            <a:pPr algn="ctr"/>
            <a:r>
              <a:rPr lang="en-US" sz="1200" dirty="0" smtClean="0"/>
              <a:t>Cadre @ 4 oz/A (POST)</a:t>
            </a:r>
          </a:p>
          <a:p>
            <a:pPr algn="ctr"/>
            <a:r>
              <a:rPr lang="en-US" sz="1200" dirty="0" smtClean="0"/>
              <a:t>Dual Magnum @ 16 oz/A (POST)</a:t>
            </a:r>
            <a:endParaRPr lang="en-US" sz="1200" dirty="0"/>
          </a:p>
        </p:txBody>
      </p:sp>
      <p:pic>
        <p:nvPicPr>
          <p:cNvPr id="2050" name="Picture 2" descr="L:\field pictures\2013 FIELD SHOTS\PE-01-13\JUNE 25\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088" y="1447800"/>
            <a:ext cx="3182112" cy="424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77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Sicklepod Control in Peanut</a:t>
            </a:r>
          </a:p>
        </p:txBody>
      </p:sp>
      <p:sp>
        <p:nvSpPr>
          <p:cNvPr id="104451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066800"/>
            <a:ext cx="3529013" cy="5095875"/>
          </a:xfrm>
        </p:spPr>
        <p:txBody>
          <a:bodyPr/>
          <a:lstStyle/>
          <a:p>
            <a:r>
              <a:rPr lang="en-US" altLang="en-US" sz="2000" b="1" u="sng" dirty="0" smtClean="0"/>
              <a:t>Why so difficult?</a:t>
            </a:r>
          </a:p>
          <a:p>
            <a:pPr lvl="1"/>
            <a:r>
              <a:rPr lang="en-US" altLang="en-US" sz="2000" i="1" dirty="0" smtClean="0">
                <a:solidFill>
                  <a:srgbClr val="0070C0"/>
                </a:solidFill>
              </a:rPr>
              <a:t>25,000 seed/plant</a:t>
            </a:r>
          </a:p>
          <a:p>
            <a:pPr lvl="1"/>
            <a:r>
              <a:rPr lang="en-US" altLang="en-US" sz="2000" i="1" dirty="0" smtClean="0">
                <a:solidFill>
                  <a:srgbClr val="0070C0"/>
                </a:solidFill>
              </a:rPr>
              <a:t> seed remain viable in soil for at least 5 years</a:t>
            </a:r>
          </a:p>
          <a:p>
            <a:pPr lvl="1"/>
            <a:r>
              <a:rPr lang="en-US" altLang="en-US" sz="2000" i="1" dirty="0" smtClean="0">
                <a:solidFill>
                  <a:srgbClr val="0070C0"/>
                </a:solidFill>
              </a:rPr>
              <a:t> </a:t>
            </a:r>
            <a:r>
              <a:rPr lang="en-US" altLang="en-US" sz="2000" b="1" i="1" u="sng" dirty="0" smtClean="0">
                <a:solidFill>
                  <a:srgbClr val="0070C0"/>
                </a:solidFill>
              </a:rPr>
              <a:t>no</a:t>
            </a:r>
            <a:r>
              <a:rPr lang="en-US" altLang="en-US" sz="2000" i="1" dirty="0" smtClean="0">
                <a:solidFill>
                  <a:srgbClr val="0070C0"/>
                </a:solidFill>
              </a:rPr>
              <a:t> peanut herbicide provides adequate residual control</a:t>
            </a:r>
          </a:p>
          <a:p>
            <a:r>
              <a:rPr lang="en-US" altLang="en-US" sz="2000" b="1" u="sng" dirty="0" smtClean="0"/>
              <a:t>Cultural Practices</a:t>
            </a:r>
          </a:p>
          <a:p>
            <a:pPr lvl="1"/>
            <a:r>
              <a:rPr lang="en-US" altLang="en-US" sz="2000" i="1" dirty="0" smtClean="0">
                <a:solidFill>
                  <a:srgbClr val="0070C0"/>
                </a:solidFill>
              </a:rPr>
              <a:t>Twin rows (+8-9%)</a:t>
            </a:r>
          </a:p>
          <a:p>
            <a:r>
              <a:rPr lang="en-US" altLang="en-US" sz="2000" b="1" u="sng" dirty="0" smtClean="0"/>
              <a:t>Herbicide Options</a:t>
            </a:r>
          </a:p>
          <a:p>
            <a:pPr lvl="1"/>
            <a:r>
              <a:rPr lang="en-US" altLang="en-US" sz="2000" i="1" dirty="0" smtClean="0">
                <a:solidFill>
                  <a:srgbClr val="0070C0"/>
                </a:solidFill>
              </a:rPr>
              <a:t>Cadre (</a:t>
            </a:r>
            <a:r>
              <a:rPr lang="en-US" altLang="en-US" sz="2000" b="1" i="1" u="sng" dirty="0" smtClean="0">
                <a:solidFill>
                  <a:srgbClr val="0070C0"/>
                </a:solidFill>
              </a:rPr>
              <a:t>3” OR LESS</a:t>
            </a:r>
            <a:r>
              <a:rPr lang="en-US" altLang="en-US" sz="2000" i="1" dirty="0" smtClean="0">
                <a:solidFill>
                  <a:srgbClr val="0070C0"/>
                </a:solidFill>
              </a:rPr>
              <a:t>)</a:t>
            </a:r>
          </a:p>
          <a:p>
            <a:pPr lvl="1"/>
            <a:r>
              <a:rPr lang="en-US" altLang="en-US" sz="2000" i="1" dirty="0" smtClean="0">
                <a:solidFill>
                  <a:srgbClr val="0070C0"/>
                </a:solidFill>
              </a:rPr>
              <a:t>2,4-DB (multiple apps, suppression only)</a:t>
            </a:r>
          </a:p>
          <a:p>
            <a:pPr lvl="1"/>
            <a:r>
              <a:rPr lang="en-US" altLang="en-US" sz="2000" i="1" dirty="0" smtClean="0">
                <a:solidFill>
                  <a:srgbClr val="0070C0"/>
                </a:solidFill>
              </a:rPr>
              <a:t>Paraquat in NSA</a:t>
            </a:r>
          </a:p>
          <a:p>
            <a:pPr lvl="2"/>
            <a:r>
              <a:rPr lang="en-US" altLang="en-US" sz="1600" i="1" dirty="0" smtClean="0">
                <a:solidFill>
                  <a:srgbClr val="0070C0"/>
                </a:solidFill>
              </a:rPr>
              <a:t>50% solution</a:t>
            </a:r>
          </a:p>
        </p:txBody>
      </p:sp>
      <p:pic>
        <p:nvPicPr>
          <p:cNvPr id="1044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71600"/>
            <a:ext cx="302895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53" name="Picture 4" descr="http://www.ppws.vt.edu/scott/weed_id/sicklepod9-16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3" y="4194175"/>
            <a:ext cx="2986087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676400" y="76200"/>
            <a:ext cx="7315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Tropical Spiderwort (</a:t>
            </a:r>
            <a:r>
              <a:rPr lang="en-US" dirty="0" err="1" smtClean="0"/>
              <a:t>a.k.a.Benghal</a:t>
            </a:r>
            <a:r>
              <a:rPr lang="en-US" dirty="0" smtClean="0"/>
              <a:t> Dayflower) Control in Peanut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267200" cy="4525963"/>
          </a:xfrm>
        </p:spPr>
        <p:txBody>
          <a:bodyPr/>
          <a:lstStyle/>
          <a:p>
            <a:r>
              <a:rPr lang="en-US" sz="2400" dirty="0" smtClean="0"/>
              <a:t>Tillage (moldboard plow)</a:t>
            </a:r>
          </a:p>
          <a:p>
            <a:r>
              <a:rPr lang="en-US" sz="2400" dirty="0" smtClean="0"/>
              <a:t>Twin Rows (+8%)</a:t>
            </a:r>
          </a:p>
          <a:p>
            <a:r>
              <a:rPr lang="en-US" sz="2400" b="1" i="1" u="sng" dirty="0" smtClean="0"/>
              <a:t>2 applications of Dual Magnum</a:t>
            </a:r>
          </a:p>
          <a:p>
            <a:r>
              <a:rPr lang="en-US" sz="2400" dirty="0" smtClean="0"/>
              <a:t>Gramoxone, Cadre, </a:t>
            </a:r>
            <a:r>
              <a:rPr lang="en-US" sz="2400" dirty="0" err="1" smtClean="0"/>
              <a:t>Strongarm</a:t>
            </a:r>
            <a:r>
              <a:rPr lang="en-US" sz="2400" dirty="0" smtClean="0"/>
              <a:t>, </a:t>
            </a:r>
            <a:r>
              <a:rPr lang="en-US" sz="2400" dirty="0" err="1" smtClean="0"/>
              <a:t>Basagran</a:t>
            </a:r>
            <a:r>
              <a:rPr lang="en-US" sz="2400" dirty="0" smtClean="0"/>
              <a:t> - POST</a:t>
            </a:r>
            <a:endParaRPr lang="en-US" sz="2400" dirty="0"/>
          </a:p>
        </p:txBody>
      </p:sp>
      <p:pic>
        <p:nvPicPr>
          <p:cNvPr id="12" name="Picture 2053" descr="C:\spiderwort publication\Crop of Commelina bengalensis with peanut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76400"/>
            <a:ext cx="4038600" cy="268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0035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295400"/>
            <a:ext cx="3527425" cy="2645568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Valor</a:t>
            </a:r>
          </a:p>
          <a:p>
            <a:r>
              <a:rPr lang="en-US" dirty="0" smtClean="0"/>
              <a:t>Paraquat</a:t>
            </a:r>
          </a:p>
          <a:p>
            <a:r>
              <a:rPr lang="en-US" dirty="0" smtClean="0"/>
              <a:t>Classic</a:t>
            </a:r>
          </a:p>
          <a:p>
            <a:r>
              <a:rPr lang="en-US" dirty="0" smtClean="0"/>
              <a:t>Palmer amaranth</a:t>
            </a:r>
          </a:p>
          <a:p>
            <a:r>
              <a:rPr lang="en-US" dirty="0" smtClean="0"/>
              <a:t>Sicklepod</a:t>
            </a:r>
          </a:p>
          <a:p>
            <a:r>
              <a:rPr lang="en-US" dirty="0" smtClean="0"/>
              <a:t>T. spiderwort</a:t>
            </a:r>
          </a:p>
          <a:p>
            <a:r>
              <a:rPr lang="en-US" dirty="0" smtClean="0"/>
              <a:t>New herbicides</a:t>
            </a:r>
          </a:p>
          <a:p>
            <a:r>
              <a:rPr lang="en-US" dirty="0" smtClean="0"/>
              <a:t>Pest Control Handbook Updates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50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Herbicides on the Horizon</a:t>
            </a:r>
            <a:br>
              <a:rPr lang="en-US" altLang="en-US" dirty="0" smtClean="0"/>
            </a:br>
            <a:r>
              <a:rPr lang="en-US" altLang="en-US" sz="2800" i="1" dirty="0" smtClean="0">
                <a:solidFill>
                  <a:schemeClr val="tx1"/>
                </a:solidFill>
              </a:rPr>
              <a:t>Currently Evaluating Their Potential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752600" y="1676400"/>
            <a:ext cx="4114800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 u="sng" dirty="0" err="1" smtClean="0"/>
              <a:t>Pyroxasulfone</a:t>
            </a:r>
            <a:r>
              <a:rPr lang="en-US" altLang="en-US" sz="2400" u="sng" dirty="0" smtClean="0"/>
              <a:t> (KIH-485)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dirty="0" err="1" smtClean="0"/>
              <a:t>Zidua</a:t>
            </a:r>
            <a:r>
              <a:rPr lang="en-US" altLang="en-US" sz="2400" dirty="0" smtClean="0"/>
              <a:t> (</a:t>
            </a:r>
            <a:r>
              <a:rPr lang="en-US" altLang="en-US" sz="2400" dirty="0" err="1" smtClean="0"/>
              <a:t>pyroxasulfone</a:t>
            </a:r>
            <a:r>
              <a:rPr lang="en-US" altLang="en-US" sz="2400" dirty="0" smtClean="0"/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dirty="0" smtClean="0"/>
              <a:t>Fierce (Valor + </a:t>
            </a:r>
            <a:r>
              <a:rPr lang="en-US" altLang="en-US" sz="2400" dirty="0" err="1" smtClean="0"/>
              <a:t>Zidua</a:t>
            </a:r>
            <a:r>
              <a:rPr lang="en-US" altLang="en-US" sz="2400" dirty="0" smtClean="0"/>
              <a:t>)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altLang="en-US" sz="2400" u="sng" dirty="0" smtClean="0"/>
              <a:t>Acetochlor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dirty="0" smtClean="0"/>
              <a:t>Warrant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2400" dirty="0"/>
          </a:p>
          <a:p>
            <a:pPr eaLnBrk="1" hangingPunct="1">
              <a:lnSpc>
                <a:spcPct val="80000"/>
              </a:lnSpc>
            </a:pPr>
            <a:r>
              <a:rPr lang="en-US" altLang="en-US" sz="2400" u="sng" dirty="0" err="1" smtClean="0"/>
              <a:t>Fluridone</a:t>
            </a:r>
            <a:endParaRPr lang="en-US" altLang="en-US" sz="2400" u="sng" dirty="0" smtClean="0"/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dirty="0" smtClean="0"/>
              <a:t>Brake</a:t>
            </a:r>
          </a:p>
          <a:p>
            <a:pPr eaLnBrk="1" hangingPunct="1">
              <a:lnSpc>
                <a:spcPct val="80000"/>
              </a:lnSpc>
            </a:pPr>
            <a:endParaRPr lang="en-US" altLang="en-US" sz="1800" b="1" u="sng" dirty="0" smtClean="0"/>
          </a:p>
          <a:p>
            <a:pPr lvl="1" eaLnBrk="1" hangingPunct="1">
              <a:lnSpc>
                <a:spcPct val="80000"/>
              </a:lnSpc>
            </a:pPr>
            <a:endParaRPr lang="en-US" altLang="en-US" sz="1800" i="1" dirty="0" smtClean="0"/>
          </a:p>
        </p:txBody>
      </p:sp>
      <p:pic>
        <p:nvPicPr>
          <p:cNvPr id="8" name="Picture 7" descr="WARRANT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950" y="1371600"/>
            <a:ext cx="3097940" cy="125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4" descr="FIER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" r="39622"/>
          <a:stretch>
            <a:fillRect/>
          </a:stretch>
        </p:blipFill>
        <p:spPr>
          <a:xfrm>
            <a:off x="5547578" y="2895600"/>
            <a:ext cx="3443312" cy="921648"/>
          </a:xfrm>
          <a:prstGeom prst="rect">
            <a:avLst/>
          </a:prstGeom>
        </p:spPr>
      </p:pic>
      <p:pic>
        <p:nvPicPr>
          <p:cNvPr id="10" name="Picture 4" descr="Zidua_RGB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32002" y="4015394"/>
            <a:ext cx="2878498" cy="1070956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</p:pic>
      <p:pic>
        <p:nvPicPr>
          <p:cNvPr id="22733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" t="25436" r="70656" b="45766"/>
          <a:stretch/>
        </p:blipFill>
        <p:spPr bwMode="auto">
          <a:xfrm>
            <a:off x="6781800" y="5105400"/>
            <a:ext cx="2057400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9846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Weed Control in Peanut with </a:t>
            </a:r>
            <a:r>
              <a:rPr lang="en-US" dirty="0" err="1" smtClean="0"/>
              <a:t>Zidua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074" name="Picture 2" descr="L:\field pictures\2012 field shots\pe-15-12\july 18\Picture 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192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6119336"/>
            <a:ext cx="8707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PE-15-12</a:t>
            </a:r>
          </a:p>
          <a:p>
            <a:r>
              <a:rPr lang="en-US" dirty="0" smtClean="0"/>
              <a:t>July 18</a:t>
            </a:r>
          </a:p>
          <a:p>
            <a:r>
              <a:rPr lang="en-US" dirty="0" smtClean="0"/>
              <a:t> 69 DAP</a:t>
            </a:r>
            <a:endParaRPr lang="en-US" dirty="0"/>
          </a:p>
        </p:txBody>
      </p:sp>
      <p:pic>
        <p:nvPicPr>
          <p:cNvPr id="3075" name="Picture 3" descr="L:\field pictures\2012 field shots\pe-15-12\july 18\Picture 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192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0400" y="5811559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NTC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42522" y="5715000"/>
            <a:ext cx="253947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ZIDUA </a:t>
            </a:r>
            <a:r>
              <a:rPr lang="en-US" sz="1000" dirty="0" smtClean="0"/>
              <a:t>85WG </a:t>
            </a:r>
            <a:r>
              <a:rPr lang="en-US" sz="1000" dirty="0"/>
              <a:t>1.51 OZ/A </a:t>
            </a:r>
            <a:r>
              <a:rPr lang="en-US" sz="1000" dirty="0" smtClean="0"/>
              <a:t>CRACK</a:t>
            </a:r>
            <a:endParaRPr lang="en-US" sz="1000" dirty="0"/>
          </a:p>
          <a:p>
            <a:pPr algn="ctr"/>
            <a:r>
              <a:rPr lang="en-US" sz="1000" dirty="0"/>
              <a:t>GRAMOXONE SL </a:t>
            </a:r>
            <a:r>
              <a:rPr lang="en-US" sz="1000" dirty="0" smtClean="0"/>
              <a:t>2SL </a:t>
            </a:r>
            <a:r>
              <a:rPr lang="en-US" sz="1000" dirty="0"/>
              <a:t>12.0 OZ/A CRACK </a:t>
            </a:r>
            <a:endParaRPr lang="en-US" sz="1000" dirty="0" smtClean="0"/>
          </a:p>
          <a:p>
            <a:pPr algn="ctr"/>
            <a:r>
              <a:rPr lang="en-US" sz="1000" dirty="0" smtClean="0"/>
              <a:t>STORM 4SL </a:t>
            </a:r>
            <a:r>
              <a:rPr lang="en-US" sz="1000" dirty="0"/>
              <a:t>24.0 OZ/A </a:t>
            </a:r>
            <a:r>
              <a:rPr lang="en-US" sz="1000" dirty="0" smtClean="0"/>
              <a:t>CRACK</a:t>
            </a:r>
            <a:endParaRPr lang="en-US" sz="1000" dirty="0"/>
          </a:p>
          <a:p>
            <a:pPr algn="ctr"/>
            <a:r>
              <a:rPr lang="en-US" sz="1000" dirty="0"/>
              <a:t>NIS 0.25 % V/V </a:t>
            </a:r>
            <a:r>
              <a:rPr lang="en-US" sz="1000" dirty="0" smtClean="0"/>
              <a:t>CRACK </a:t>
            </a:r>
          </a:p>
          <a:p>
            <a:pPr algn="ctr"/>
            <a:r>
              <a:rPr lang="en-US" sz="1000" dirty="0" smtClean="0"/>
              <a:t>CADRE 2AS </a:t>
            </a:r>
            <a:r>
              <a:rPr lang="en-US" sz="1000" dirty="0"/>
              <a:t>4.0 OZ/A </a:t>
            </a:r>
            <a:r>
              <a:rPr lang="en-US" sz="1000" dirty="0" smtClean="0"/>
              <a:t>EPOST</a:t>
            </a:r>
            <a:endParaRPr lang="en-US" sz="1000" dirty="0"/>
          </a:p>
          <a:p>
            <a:pPr algn="ctr"/>
            <a:r>
              <a:rPr lang="pt-BR" sz="1000" dirty="0"/>
              <a:t>ZIDUA </a:t>
            </a:r>
            <a:r>
              <a:rPr lang="pt-BR" sz="1000" dirty="0" smtClean="0"/>
              <a:t>85WG </a:t>
            </a:r>
            <a:r>
              <a:rPr lang="pt-BR" sz="1000" dirty="0"/>
              <a:t>1.01 OZ/A EPOST </a:t>
            </a:r>
            <a:endParaRPr lang="pt-BR" sz="1000" dirty="0" smtClean="0"/>
          </a:p>
          <a:p>
            <a:pPr algn="ctr"/>
            <a:r>
              <a:rPr lang="pt-BR" sz="1000" dirty="0" smtClean="0"/>
              <a:t>NIS </a:t>
            </a:r>
            <a:r>
              <a:rPr lang="pt-BR" sz="1000" dirty="0"/>
              <a:t>0.25 % V/V </a:t>
            </a:r>
            <a:r>
              <a:rPr lang="pt-BR" sz="1000" dirty="0" smtClean="0"/>
              <a:t>EPOST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4927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L:\field pictures\2013 FIELD SHOTS\2013-05-01\0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6" t="18819" r="17506" b="15077"/>
          <a:stretch/>
        </p:blipFill>
        <p:spPr bwMode="auto">
          <a:xfrm>
            <a:off x="5863" y="0"/>
            <a:ext cx="91791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00400" y="2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PE-14-13, May 1, 15 DAT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Georgia-06G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3924" y="6310699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NTC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52800" y="6172201"/>
            <a:ext cx="1384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Fierce 76WG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3.0 oz/A</a:t>
            </a:r>
          </a:p>
        </p:txBody>
      </p:sp>
      <p:sp>
        <p:nvSpPr>
          <p:cNvPr id="6" name="Rectangle 5"/>
          <p:cNvSpPr/>
          <p:nvPr/>
        </p:nvSpPr>
        <p:spPr>
          <a:xfrm>
            <a:off x="7315201" y="6172202"/>
            <a:ext cx="16632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Fierce 76WG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6 oz/A</a:t>
            </a:r>
          </a:p>
        </p:txBody>
      </p:sp>
    </p:spTree>
    <p:extLst>
      <p:ext uri="{BB962C8B-B14F-4D97-AF65-F5344CB8AC3E}">
        <p14:creationId xmlns:p14="http://schemas.microsoft.com/office/powerpoint/2010/main" val="305591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Peanut Leaf Cupping Caused by </a:t>
            </a:r>
            <a:r>
              <a:rPr lang="en-US" dirty="0" err="1" smtClean="0"/>
              <a:t>Pyroxasulfone</a:t>
            </a:r>
            <a:r>
              <a:rPr lang="en-US" dirty="0" smtClean="0"/>
              <a:t> Applied PRE</a:t>
            </a:r>
            <a:endParaRPr lang="en-US" dirty="0"/>
          </a:p>
        </p:txBody>
      </p:sp>
      <p:pic>
        <p:nvPicPr>
          <p:cNvPr id="2050" name="Picture 2" descr="L:\field pictures\2013 FIELD SHOTS\2013-05-01\0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8" t="26888" r="42561" b="30523"/>
          <a:stretch/>
        </p:blipFill>
        <p:spPr bwMode="auto">
          <a:xfrm rot="5400000">
            <a:off x="2304737" y="1200463"/>
            <a:ext cx="4876800" cy="5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79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693" y="6220859"/>
            <a:ext cx="830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PE-01B-13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July 25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76 DAP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849" y="150421"/>
            <a:ext cx="87747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Weed Control in Peanut with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Valor, Dual, Warrant, Cadre - 2013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1600" y="5220586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NTC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08711" y="5220586"/>
            <a:ext cx="30789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Dual Magnum 7.62EC  @ 16 oz/A (PRE)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Valor SX 51WG @ 3 oz/A (PRE)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Cadre 2AS @ 4.0 oz/A (POST)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Dual Magnum 7.62EC @ 16 oz/A (POST)</a:t>
            </a:r>
          </a:p>
        </p:txBody>
      </p:sp>
      <p:sp>
        <p:nvSpPr>
          <p:cNvPr id="8" name="Rectangle 7"/>
          <p:cNvSpPr/>
          <p:nvPr/>
        </p:nvSpPr>
        <p:spPr>
          <a:xfrm>
            <a:off x="6044753" y="5203348"/>
            <a:ext cx="287064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Warrant 3ME @ 48 oz/A (PRE)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Valor SX 51WG @ 3 oz/A (PRE)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Cadre 2 AS @ 4.0 oz/A (POST)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Warrant 3ME @ 48 oz/A(POST)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COC @ 1% v/v (POST)</a:t>
            </a:r>
          </a:p>
        </p:txBody>
      </p:sp>
      <p:pic>
        <p:nvPicPr>
          <p:cNvPr id="1029" name="Picture 5" descr="L:\field pictures\2013 FIELD SHOTS\pe-01b-13\july 25\0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49" y="1545748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:\field pictures\2013 FIELD SHOTS\pe-01b-13\july 25\0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560" y="1545748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:\field pictures\2013 FIELD SHOTS\pe-01b-13\july 25\0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5240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WARRANT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20312"/>
            <a:ext cx="1933213" cy="78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://www.syngentacropprotection-us.com/images/prod_logos/logo_Dual_Magnum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333" y="1676400"/>
            <a:ext cx="2255467" cy="50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65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Brake Injury in peanut</a:t>
            </a:r>
            <a:endParaRPr lang="en-US" dirty="0"/>
          </a:p>
        </p:txBody>
      </p:sp>
      <p:pic>
        <p:nvPicPr>
          <p:cNvPr id="229378" name="Picture 2" descr="L:\field pictures\2013 FIELD SHOTS\pe-10-13\2013-05-24\0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19" y="1308100"/>
            <a:ext cx="6794500" cy="50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50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Peanut Yield Response to Brake 2SC</a:t>
            </a:r>
            <a:endParaRPr lang="en-US" sz="32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7991619"/>
              </p:ext>
            </p:extLst>
          </p:nvPr>
        </p:nvGraphicFramePr>
        <p:xfrm>
          <a:off x="1784350" y="1308100"/>
          <a:ext cx="7208838" cy="471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2946"/>
                <a:gridCol w="2402946"/>
                <a:gridCol w="2402946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Rate/A</a:t>
                      </a: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(ozs)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Peanut Yield (</a:t>
                      </a:r>
                      <a:r>
                        <a:rPr lang="en-US" b="1" dirty="0" err="1" smtClean="0">
                          <a:solidFill>
                            <a:schemeClr val="tx1"/>
                          </a:solidFill>
                        </a:rPr>
                        <a:t>lbs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/A)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21 DBP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PRE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7273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6845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7356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6956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7531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6288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7347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7444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6698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7071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6560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6417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6712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6482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6408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6629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32.0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6293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6495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</a:t>
                      </a:r>
                    </a:p>
                    <a:p>
                      <a:pPr algn="ctr"/>
                      <a:r>
                        <a:rPr lang="en-US" b="1" dirty="0" smtClean="0"/>
                        <a:t>CV</a:t>
                      </a:r>
                      <a:endParaRPr lang="en-US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0.3448</a:t>
                      </a:r>
                    </a:p>
                    <a:p>
                      <a:pPr algn="ctr"/>
                      <a:r>
                        <a:rPr lang="en-US" b="1" dirty="0" smtClean="0"/>
                        <a:t>9.89</a:t>
                      </a:r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2400" y="6334780"/>
            <a:ext cx="870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PE-10-13</a:t>
            </a:r>
          </a:p>
          <a:p>
            <a:r>
              <a:rPr lang="en-US" dirty="0" smtClean="0"/>
              <a:t>GA-06G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59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What do the top growers do?</a:t>
            </a:r>
            <a:br>
              <a:rPr lang="en-US" altLang="en-US" smtClean="0"/>
            </a:br>
            <a:r>
              <a:rPr lang="en-US" altLang="en-US" sz="2000" i="1" smtClean="0"/>
              <a:t>2012 Georgia Peanut Achievement Club Winners</a:t>
            </a:r>
          </a:p>
        </p:txBody>
      </p:sp>
      <p:sp>
        <p:nvSpPr>
          <p:cNvPr id="10752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625850" cy="5095875"/>
          </a:xfrm>
        </p:spPr>
        <p:txBody>
          <a:bodyPr/>
          <a:lstStyle/>
          <a:p>
            <a:r>
              <a:rPr lang="en-US" altLang="en-US" sz="2000" smtClean="0"/>
              <a:t>10 growers</a:t>
            </a:r>
          </a:p>
          <a:p>
            <a:r>
              <a:rPr lang="en-US" altLang="en-US" sz="2000" smtClean="0"/>
              <a:t>6204 lbs/A average yield</a:t>
            </a:r>
          </a:p>
          <a:p>
            <a:r>
              <a:rPr lang="en-US" altLang="en-US" sz="2000" smtClean="0"/>
              <a:t>10/10- irrigated</a:t>
            </a:r>
          </a:p>
          <a:p>
            <a:r>
              <a:rPr lang="en-US" altLang="en-US" sz="2000" smtClean="0"/>
              <a:t>8/10 – bottom plow</a:t>
            </a:r>
          </a:p>
          <a:p>
            <a:r>
              <a:rPr lang="en-US" altLang="en-US" sz="2000" smtClean="0"/>
              <a:t>10/10 – twin rows</a:t>
            </a:r>
          </a:p>
          <a:p>
            <a:r>
              <a:rPr lang="en-US" altLang="en-US" sz="2000" smtClean="0"/>
              <a:t>Herbicides</a:t>
            </a:r>
          </a:p>
          <a:p>
            <a:pPr lvl="1"/>
            <a:r>
              <a:rPr lang="en-US" altLang="en-US" sz="1600" b="1" i="1" u="sng" smtClean="0"/>
              <a:t>9/10 – Sonalan</a:t>
            </a:r>
          </a:p>
          <a:p>
            <a:pPr lvl="1"/>
            <a:r>
              <a:rPr lang="en-US" altLang="en-US" sz="1600" b="1" i="1" u="sng" smtClean="0"/>
              <a:t>10/10 – Valor</a:t>
            </a:r>
          </a:p>
          <a:p>
            <a:pPr lvl="1"/>
            <a:r>
              <a:rPr lang="en-US" altLang="en-US" sz="1600" smtClean="0"/>
              <a:t>3/10 – Dual</a:t>
            </a:r>
          </a:p>
          <a:p>
            <a:pPr lvl="1"/>
            <a:r>
              <a:rPr lang="en-US" altLang="en-US" sz="1600" b="1" i="1" u="sng" smtClean="0"/>
              <a:t>9/10 – Cadre</a:t>
            </a:r>
          </a:p>
          <a:p>
            <a:pPr lvl="1"/>
            <a:r>
              <a:rPr lang="en-US" altLang="en-US" sz="1600" smtClean="0"/>
              <a:t>2/10 – 2,4-DB</a:t>
            </a:r>
          </a:p>
          <a:p>
            <a:pPr lvl="1"/>
            <a:r>
              <a:rPr lang="en-US" altLang="en-US" sz="1600" smtClean="0"/>
              <a:t>1/10 – Prowl</a:t>
            </a:r>
          </a:p>
          <a:p>
            <a:pPr lvl="1"/>
            <a:r>
              <a:rPr lang="en-US" altLang="en-US" sz="1600" smtClean="0"/>
              <a:t>2/10 - Strongarm </a:t>
            </a:r>
          </a:p>
          <a:p>
            <a:endParaRPr lang="en-US" altLang="en-US" sz="2000" smtClean="0"/>
          </a:p>
        </p:txBody>
      </p:sp>
      <p:pic>
        <p:nvPicPr>
          <p:cNvPr id="107524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1219200"/>
            <a:ext cx="3529013" cy="2641600"/>
          </a:xfrm>
        </p:spPr>
      </p:pic>
      <p:pic>
        <p:nvPicPr>
          <p:cNvPr id="107525" name="Picture 2" descr="C:\Documents and Settings\eprostko\Local Settings\Temporary Internet Files\Content.IE5\1C9P8O2C\MP900402375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962400"/>
            <a:ext cx="177641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 UGA Pest Control Update</a:t>
            </a:r>
            <a:br>
              <a:rPr lang="en-US" dirty="0" smtClean="0"/>
            </a:br>
            <a:r>
              <a:rPr lang="en-US" dirty="0" smtClean="0"/>
              <a:t>Peanut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1447800"/>
            <a:ext cx="3702050" cy="5095875"/>
          </a:xfrm>
        </p:spPr>
        <p:txBody>
          <a:bodyPr/>
          <a:lstStyle/>
          <a:p>
            <a:r>
              <a:rPr lang="en-US" dirty="0" smtClean="0"/>
              <a:t>ET added as harvest aid for annual morningglory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295400"/>
            <a:ext cx="3529013" cy="2646759"/>
          </a:xfrm>
        </p:spPr>
      </p:pic>
      <p:pic>
        <p:nvPicPr>
          <p:cNvPr id="1026" name="Picture 2" descr="logo_etL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419600"/>
            <a:ext cx="1828800" cy="184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80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Questions/Comments?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4552" y="1768015"/>
            <a:ext cx="5061098" cy="37802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43600" y="1219200"/>
            <a:ext cx="25026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 smtClean="0">
                <a:latin typeface="Arial"/>
              </a:rPr>
              <a:t>eprostko@uga.edu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 smtClean="0">
                <a:latin typeface="Arial"/>
              </a:rPr>
              <a:t>229-392-1034 (cell)</a:t>
            </a:r>
            <a:endParaRPr lang="en-US" sz="2000" b="1" i="1" dirty="0">
              <a:latin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>
                <a:latin typeface="Arial"/>
              </a:rPr>
              <a:t>www.gaweed.com</a:t>
            </a:r>
          </a:p>
        </p:txBody>
      </p:sp>
      <p:pic>
        <p:nvPicPr>
          <p:cNvPr id="5" name="Picture 5" descr="University of Georgia College of Agricultural and Environmental Scienc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86450" y="2234863"/>
            <a:ext cx="2844109" cy="251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43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Valor</a:t>
            </a:r>
            <a:br>
              <a:rPr lang="en-US" dirty="0" smtClean="0"/>
            </a:br>
            <a:r>
              <a:rPr lang="en-US" dirty="0" smtClean="0"/>
              <a:t>Great Weed Control vs. Crop Injury</a:t>
            </a:r>
            <a:endParaRPr lang="en-US" dirty="0"/>
          </a:p>
        </p:txBody>
      </p:sp>
      <p:pic>
        <p:nvPicPr>
          <p:cNvPr id="7782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4437063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4038600"/>
            <a:ext cx="35306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13" y="1428750"/>
            <a:ext cx="2424112" cy="323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4833938"/>
            <a:ext cx="941388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865688"/>
            <a:ext cx="2235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/>
        </p:nvCxnSpPr>
        <p:spPr>
          <a:xfrm flipV="1">
            <a:off x="5029200" y="1371600"/>
            <a:ext cx="0" cy="541020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Valor Injury @ (6 oz/A) </a:t>
            </a:r>
            <a:br>
              <a:rPr lang="en-US" altLang="en-US" smtClean="0"/>
            </a:br>
            <a:r>
              <a:rPr lang="en-US" altLang="en-US" smtClean="0"/>
              <a:t>16 DAT</a:t>
            </a:r>
          </a:p>
        </p:txBody>
      </p:sp>
      <p:pic>
        <p:nvPicPr>
          <p:cNvPr id="75779" name="Picture 3" descr="IMG_203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447800"/>
            <a:ext cx="3287713" cy="4651375"/>
          </a:xfrm>
        </p:spPr>
      </p:pic>
      <p:pic>
        <p:nvPicPr>
          <p:cNvPr id="75780" name="Picture 4" descr="IMG_203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1371600"/>
            <a:ext cx="2971800" cy="2092325"/>
          </a:xfrm>
        </p:spPr>
      </p:pic>
      <p:pic>
        <p:nvPicPr>
          <p:cNvPr id="75781" name="Picture 5" descr="IMG_203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3733800"/>
            <a:ext cx="3014663" cy="1930400"/>
          </a:xfrm>
        </p:spPr>
      </p:pic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288925" y="6357938"/>
            <a:ext cx="1104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200" i="1">
                <a:latin typeface="Arial" charset="0"/>
              </a:rPr>
              <a:t>PE-05-09</a:t>
            </a:r>
          </a:p>
          <a:p>
            <a:pPr eaLnBrk="1" hangingPunct="1"/>
            <a:r>
              <a:rPr lang="en-US" altLang="en-US" sz="1200" i="1">
                <a:latin typeface="Arial" charset="0"/>
              </a:rPr>
              <a:t>May 22, 2009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610600" cy="1143000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Figure 1. Peanut Yield Response to Valor - 2013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063013"/>
              </p:ext>
            </p:extLst>
          </p:nvPr>
        </p:nvGraphicFramePr>
        <p:xfrm>
          <a:off x="502855" y="12954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6248400"/>
            <a:ext cx="451020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PE-14-13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Averaged over 3 planting dates (April 16, April 29, May 13)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GA-06G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96200" y="6444734"/>
            <a:ext cx="1302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= 0.8162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49674" y="315072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lbs</a:t>
            </a:r>
            <a:r>
              <a:rPr lang="en-US" sz="1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</a:t>
            </a:r>
          </a:p>
        </p:txBody>
      </p:sp>
    </p:spTree>
    <p:extLst>
      <p:ext uri="{BB962C8B-B14F-4D97-AF65-F5344CB8AC3E}">
        <p14:creationId xmlns:p14="http://schemas.microsoft.com/office/powerpoint/2010/main" val="244382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Generic </a:t>
            </a:r>
            <a:r>
              <a:rPr lang="en-US" dirty="0" err="1" smtClean="0"/>
              <a:t>Valors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800600" y="997611"/>
            <a:ext cx="3632662" cy="5095875"/>
          </a:xfrm>
        </p:spPr>
        <p:txBody>
          <a:bodyPr/>
          <a:lstStyle/>
          <a:p>
            <a:r>
              <a:rPr lang="en-US" dirty="0" smtClean="0"/>
              <a:t>Outflank (MANA)</a:t>
            </a:r>
          </a:p>
          <a:p>
            <a:r>
              <a:rPr lang="en-US" dirty="0" smtClean="0"/>
              <a:t>Panther (NUFARM)</a:t>
            </a:r>
          </a:p>
          <a:p>
            <a:r>
              <a:rPr lang="en-US" dirty="0" err="1" smtClean="0"/>
              <a:t>ai</a:t>
            </a:r>
            <a:r>
              <a:rPr lang="en-US" dirty="0" smtClean="0"/>
              <a:t> still provided by </a:t>
            </a:r>
            <a:r>
              <a:rPr lang="en-US" dirty="0" err="1" smtClean="0"/>
              <a:t>Valent</a:t>
            </a:r>
            <a:endParaRPr lang="en-US" dirty="0" smtClean="0"/>
          </a:p>
          <a:p>
            <a:r>
              <a:rPr lang="en-US" dirty="0" smtClean="0"/>
              <a:t>Minimal GA data at this point</a:t>
            </a:r>
            <a:endParaRPr lang="en-US" dirty="0"/>
          </a:p>
        </p:txBody>
      </p:sp>
      <p:pic>
        <p:nvPicPr>
          <p:cNvPr id="22835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1" t="21337" r="12663" b="42664"/>
          <a:stretch/>
        </p:blipFill>
        <p:spPr bwMode="auto">
          <a:xfrm>
            <a:off x="2262106" y="4200525"/>
            <a:ext cx="3627120" cy="108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5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t="56000" r="22500" b="22400"/>
          <a:stretch/>
        </p:blipFill>
        <p:spPr bwMode="auto">
          <a:xfrm>
            <a:off x="2819400" y="5638800"/>
            <a:ext cx="4055918" cy="89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valor-lab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43000"/>
            <a:ext cx="2054115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10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Picture 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-76200"/>
            <a:ext cx="91948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2057400" y="152400"/>
            <a:ext cx="53197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 b="1">
                <a:latin typeface="Arial" charset="0"/>
              </a:rPr>
              <a:t>Treatments applied 6 DAC; Photo at 3 DAT</a:t>
            </a:r>
          </a:p>
          <a:p>
            <a:pPr algn="ctr" eaLnBrk="1" hangingPunct="1"/>
            <a:r>
              <a:rPr lang="en-US" altLang="en-US" sz="2000" b="1">
                <a:latin typeface="Arial" charset="0"/>
              </a:rPr>
              <a:t>GA-02C</a:t>
            </a: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1143000" y="5911850"/>
            <a:ext cx="1927225" cy="6413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FFFF00"/>
                </a:solidFill>
                <a:latin typeface="Arial" charset="0"/>
              </a:rPr>
              <a:t>GI @ 8 oz/A +</a:t>
            </a:r>
          </a:p>
          <a:p>
            <a:pPr algn="ctr" eaLnBrk="1" hangingPunct="1"/>
            <a:r>
              <a:rPr lang="en-US" altLang="en-US" sz="1800">
                <a:solidFill>
                  <a:srgbClr val="FFFF00"/>
                </a:solidFill>
                <a:latin typeface="Arial" charset="0"/>
              </a:rPr>
              <a:t>NIS @ 0.25% v/v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4533900" y="5911850"/>
            <a:ext cx="4000500" cy="6413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FFFF00"/>
                </a:solidFill>
                <a:latin typeface="Arial" charset="0"/>
              </a:rPr>
              <a:t>GI @ 12 oz/A + Basagran @ 8 oz/A +</a:t>
            </a:r>
          </a:p>
          <a:p>
            <a:pPr algn="ctr" eaLnBrk="1" hangingPunct="1"/>
            <a:r>
              <a:rPr lang="en-US" altLang="en-US" sz="1800">
                <a:solidFill>
                  <a:srgbClr val="FFFF00"/>
                </a:solidFill>
                <a:latin typeface="Arial" charset="0"/>
              </a:rPr>
              <a:t>NIS @ 0.25% v/v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Peanut Variety Response to Gramoxone Treatments - 2013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1771" y="6334780"/>
            <a:ext cx="1061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PE-02-13</a:t>
            </a:r>
          </a:p>
          <a:p>
            <a:r>
              <a:rPr lang="en-US" sz="1400" i="1" dirty="0" smtClean="0"/>
              <a:t>PE-02B-13</a:t>
            </a:r>
            <a:endParaRPr lang="en-US" sz="1400" i="1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2374937"/>
              </p:ext>
            </p:extLst>
          </p:nvPr>
        </p:nvGraphicFramePr>
        <p:xfrm>
          <a:off x="1784350" y="1308100"/>
          <a:ext cx="7208840" cy="422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1450"/>
                <a:gridCol w="1295400"/>
                <a:gridCol w="1600200"/>
                <a:gridCol w="1601790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Herbicide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Rate/A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u="sng" dirty="0" smtClean="0">
                          <a:solidFill>
                            <a:schemeClr val="tx1"/>
                          </a:solidFill>
                        </a:rPr>
                        <a:t>Yield (lb/A)</a:t>
                      </a:r>
                      <a:endParaRPr lang="en-US" u="sng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 smtClean="0">
                          <a:solidFill>
                            <a:schemeClr val="tx1"/>
                          </a:solidFill>
                        </a:rPr>
                        <a:t>GA-06G</a:t>
                      </a:r>
                      <a:endParaRPr lang="en-US" b="1" u="sng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 smtClean="0">
                          <a:solidFill>
                            <a:schemeClr val="tx1"/>
                          </a:solidFill>
                        </a:rPr>
                        <a:t>GA-09B</a:t>
                      </a:r>
                      <a:endParaRPr lang="en-US" b="1" u="sng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6291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5701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Gramoxone 2SL</a:t>
                      </a:r>
                    </a:p>
                    <a:p>
                      <a:pPr algn="ctr"/>
                      <a:r>
                        <a:rPr lang="en-US" dirty="0" smtClean="0"/>
                        <a:t>Adept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 oz</a:t>
                      </a:r>
                    </a:p>
                    <a:p>
                      <a:pPr algn="ctr"/>
                      <a:r>
                        <a:rPr lang="en-US" dirty="0" smtClean="0"/>
                        <a:t>0.25% v/v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6218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5720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Gramoxone</a:t>
                      </a:r>
                      <a:r>
                        <a:rPr lang="en-US" baseline="0" dirty="0" smtClean="0"/>
                        <a:t> 2SL</a:t>
                      </a:r>
                    </a:p>
                    <a:p>
                      <a:pPr algn="ctr"/>
                      <a:r>
                        <a:rPr lang="en-US" baseline="0" dirty="0" smtClean="0"/>
                        <a:t>Storm 4SL</a:t>
                      </a:r>
                    </a:p>
                    <a:p>
                      <a:pPr algn="ctr"/>
                      <a:r>
                        <a:rPr lang="en-US" baseline="0" dirty="0" smtClean="0"/>
                        <a:t>Adept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 oz</a:t>
                      </a:r>
                    </a:p>
                    <a:p>
                      <a:pPr algn="ctr"/>
                      <a:r>
                        <a:rPr lang="en-US" dirty="0" smtClean="0"/>
                        <a:t>16 oz</a:t>
                      </a:r>
                    </a:p>
                    <a:p>
                      <a:pPr algn="ctr"/>
                      <a:r>
                        <a:rPr lang="en-US" dirty="0" smtClean="0"/>
                        <a:t>0.25% v/v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6328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5813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Gramoxone</a:t>
                      </a:r>
                      <a:r>
                        <a:rPr lang="en-US" baseline="0" dirty="0" smtClean="0"/>
                        <a:t> 2SL</a:t>
                      </a:r>
                    </a:p>
                    <a:p>
                      <a:pPr algn="ctr"/>
                      <a:r>
                        <a:rPr lang="en-US" baseline="0" dirty="0" smtClean="0"/>
                        <a:t>Storm 4SL</a:t>
                      </a:r>
                    </a:p>
                    <a:p>
                      <a:pPr algn="ctr"/>
                      <a:r>
                        <a:rPr lang="en-US" baseline="0" dirty="0" smtClean="0"/>
                        <a:t>Dual Magnum 7.62EC</a:t>
                      </a:r>
                    </a:p>
                    <a:p>
                      <a:pPr algn="ctr"/>
                      <a:r>
                        <a:rPr lang="en-US" baseline="0" dirty="0" smtClean="0"/>
                        <a:t>Adept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 oz</a:t>
                      </a:r>
                    </a:p>
                    <a:p>
                      <a:pPr algn="ctr"/>
                      <a:r>
                        <a:rPr lang="en-US" dirty="0" smtClean="0"/>
                        <a:t>16 oz</a:t>
                      </a:r>
                    </a:p>
                    <a:p>
                      <a:pPr algn="ctr"/>
                      <a:r>
                        <a:rPr lang="en-US" dirty="0" smtClean="0"/>
                        <a:t>16 oz</a:t>
                      </a:r>
                    </a:p>
                    <a:p>
                      <a:pPr algn="ctr"/>
                      <a:r>
                        <a:rPr lang="en-US" dirty="0" smtClean="0"/>
                        <a:t>0.25% v/v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6284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5962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 = 0.10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0.9310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0.8837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774371" y="5562600"/>
            <a:ext cx="5185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400" i="1" dirty="0" smtClean="0"/>
              <a:t>Averaged over 3 application timings (15, 22, and 31 DAP).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i="1" dirty="0" smtClean="0"/>
              <a:t>UGA Ponder Farm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8783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A Comparison of Irrigated Weed-Free Peanut Yields Between NTC and Gramoxone (12 oz/A) + Storm (16 oz/A) + NIS (0.25% v/v) Treatments in Georgia, 2012-2013.</a:t>
            </a:r>
            <a:endParaRPr lang="en-US" sz="2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0716931"/>
              </p:ext>
            </p:extLst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029200" y="6479975"/>
            <a:ext cx="1096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"/>
              </a:rPr>
              <a:t>NTC (lbs/A)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978853" y="3302992"/>
            <a:ext cx="851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"/>
              </a:rPr>
              <a:t>G + 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"/>
              </a:rPr>
              <a:t>(lbs/A)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5" y="6156809"/>
            <a:ext cx="1627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srgbClr val="000000"/>
                </a:solidFill>
                <a:latin typeface="Arial"/>
              </a:rPr>
              <a:t>PE-01-12 (GA-06G)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srgbClr val="000000"/>
                </a:solidFill>
                <a:latin typeface="Arial"/>
              </a:rPr>
              <a:t>PE-02-13 (GA-06G)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srgbClr val="000000"/>
                </a:solidFill>
                <a:latin typeface="Arial"/>
              </a:rPr>
              <a:t>PE-02B-13 (GA-09B)</a:t>
            </a:r>
            <a:endParaRPr lang="en-US" sz="1200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0" y="6581001"/>
            <a:ext cx="615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srgbClr val="000000"/>
                </a:solidFill>
                <a:latin typeface="Arial"/>
              </a:rPr>
              <a:t>n = 32</a:t>
            </a:r>
            <a:endParaRPr lang="en-US" sz="1200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34936" y="4987409"/>
            <a:ext cx="215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C000"/>
                </a:solidFill>
                <a:latin typeface="Arial"/>
              </a:rPr>
              <a:t>6000 = 5961 (99%)</a:t>
            </a:r>
            <a:endParaRPr lang="en-US" sz="1800" dirty="0">
              <a:solidFill>
                <a:srgbClr val="FFC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53836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Landscape_Template">
  <a:themeElements>
    <a:clrScheme name="Syngenta 2007">
      <a:dk1>
        <a:srgbClr val="626469"/>
      </a:dk1>
      <a:lt1>
        <a:srgbClr val="FFFFFF"/>
      </a:lt1>
      <a:dk2>
        <a:srgbClr val="5F7800"/>
      </a:dk2>
      <a:lt2>
        <a:srgbClr val="FFB400"/>
      </a:lt2>
      <a:accent1>
        <a:srgbClr val="00A0BE"/>
      </a:accent1>
      <a:accent2>
        <a:srgbClr val="AAB400"/>
      </a:accent2>
      <a:accent3>
        <a:srgbClr val="EB8200"/>
      </a:accent3>
      <a:accent4>
        <a:srgbClr val="82C8DC"/>
      </a:accent4>
      <a:accent5>
        <a:srgbClr val="FFB400"/>
      </a:accent5>
      <a:accent6>
        <a:srgbClr val="5F7800"/>
      </a:accent6>
      <a:hlink>
        <a:srgbClr val="EB8200"/>
      </a:hlink>
      <a:folHlink>
        <a:srgbClr val="82C8DC"/>
      </a:folHlink>
    </a:clrScheme>
    <a:fontScheme name="Printout Syngenta 200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6350" cap="flat" cmpd="sng" algn="ctr">
          <a:solidFill>
            <a:schemeClr val="folHlink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ts val="60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6350" cap="flat" cmpd="sng" algn="ctr">
          <a:solidFill>
            <a:schemeClr val="folHlink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ts val="60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normAutofit/>
      </a:bodyPr>
      <a:lstStyle>
        <a:defPPr>
          <a:spcBef>
            <a:spcPts val="0"/>
          </a:spcBef>
          <a:spcAft>
            <a:spcPts val="600"/>
          </a:spcAft>
          <a:defRPr sz="2000" dirty="0" err="1" smtClean="0"/>
        </a:defPPr>
      </a:lstStyle>
    </a:tx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FILES\PRESENTATIONPRO\Peanuts</Template>
  <TotalTime>20180</TotalTime>
  <Words>1205</Words>
  <Application>Microsoft Office PowerPoint</Application>
  <PresentationFormat>On-screen Show (4:3)</PresentationFormat>
  <Paragraphs>300</Paragraphs>
  <Slides>29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Peanuts</vt:lpstr>
      <vt:lpstr>3_Peanuts</vt:lpstr>
      <vt:lpstr>Office Theme</vt:lpstr>
      <vt:lpstr>4_Peanuts</vt:lpstr>
      <vt:lpstr>3_Office Theme</vt:lpstr>
      <vt:lpstr>6_Peanuts</vt:lpstr>
      <vt:lpstr>1_Office Theme</vt:lpstr>
      <vt:lpstr>2_Office Theme</vt:lpstr>
      <vt:lpstr>4_Office Theme</vt:lpstr>
      <vt:lpstr>5_Office Theme</vt:lpstr>
      <vt:lpstr>Landscape_Template</vt:lpstr>
      <vt:lpstr>Peanut Weed  Control Update - 2014</vt:lpstr>
      <vt:lpstr>Topics</vt:lpstr>
      <vt:lpstr>Valor Great Weed Control vs. Crop Injury</vt:lpstr>
      <vt:lpstr>Valor Injury @ (6 oz/A)  16 DAT</vt:lpstr>
      <vt:lpstr>Figure 1. Peanut Yield Response to Valor - 2013</vt:lpstr>
      <vt:lpstr>Generic Valors</vt:lpstr>
      <vt:lpstr>PowerPoint Presentation</vt:lpstr>
      <vt:lpstr>Peanut Variety Response to Gramoxone Treatments - 2013</vt:lpstr>
      <vt:lpstr>A Comparison of Irrigated Weed-Free Peanut Yields Between NTC and Gramoxone (12 oz/A) + Storm (16 oz/A) + NIS (0.25% v/v) Treatments in Georgia, 2012-2013.</vt:lpstr>
      <vt:lpstr>A Comparison of Irrigated Weed-Free Peanut Yields Between NTC and Gramoxone (12 oz/A) + Storm (16 oz/A) + Dual Magnum (16-21 oz/A) Treatments in Georgia, 2011-2013.</vt:lpstr>
      <vt:lpstr>A Comparison of Irrigated Weed-Free Peanut Yields Between NTC and Gramoxone (12 oz/A) + Storm (16 oz/A) + Dual Magnum (16 oz/A) fb Cadre (4 oz/A) + Dual Magnum (16 oz/A) Treatments in Georgia, 2012-2013.</vt:lpstr>
      <vt:lpstr>Label Tank Mixing Guidelines – Current (new)</vt:lpstr>
      <vt:lpstr>PowerPoint Presentation</vt:lpstr>
      <vt:lpstr>Georgia-09B Yield Response to Classic (0.5 oz/A): 2013-2014</vt:lpstr>
      <vt:lpstr>Palmer Amaranth Control Integrated Program Approach</vt:lpstr>
      <vt:lpstr>Peanut Weed Control - 2013 Prowl/Valor/Strongarm/Cadre/Dual Magnum</vt:lpstr>
      <vt:lpstr>Peanut Weed Control - 2013 Prowl/Gramoxone/Storm/Cadre/Dual Magnum</vt:lpstr>
      <vt:lpstr>Sicklepod Control in Peanut</vt:lpstr>
      <vt:lpstr>Tropical Spiderwort (a.k.a.Benghal Dayflower) Control in Peanut</vt:lpstr>
      <vt:lpstr>Herbicides on the Horizon Currently Evaluating Their Potential</vt:lpstr>
      <vt:lpstr>Weed Control in Peanut with Zidua </vt:lpstr>
      <vt:lpstr>PowerPoint Presentation</vt:lpstr>
      <vt:lpstr>Peanut Leaf Cupping Caused by Pyroxasulfone Applied PRE</vt:lpstr>
      <vt:lpstr>PowerPoint Presentation</vt:lpstr>
      <vt:lpstr>Brake Injury in peanut</vt:lpstr>
      <vt:lpstr>Peanut Yield Response to Brake 2SC</vt:lpstr>
      <vt:lpstr>What do the top growers do? 2012 Georgia Peanut Achievement Club Winners</vt:lpstr>
      <vt:lpstr>2014 UGA Pest Control Update Peanut</vt:lpstr>
      <vt:lpstr>Questions/Comments?</vt:lpstr>
    </vt:vector>
  </TitlesOfParts>
  <Company>The University of Georgia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Horseweed Control with POST Applied Strongarm</dc:title>
  <dc:creator>Eric Prostko</dc:creator>
  <cp:lastModifiedBy>Eric P. Prostko</cp:lastModifiedBy>
  <cp:revision>314</cp:revision>
  <cp:lastPrinted>2013-10-24T13:05:57Z</cp:lastPrinted>
  <dcterms:created xsi:type="dcterms:W3CDTF">2004-06-02T17:48:42Z</dcterms:created>
  <dcterms:modified xsi:type="dcterms:W3CDTF">2013-12-03T12:48:02Z</dcterms:modified>
</cp:coreProperties>
</file>