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7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0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1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40" r:id="rId3"/>
    <p:sldMasterId id="2147483775" r:id="rId4"/>
    <p:sldMasterId id="2147483795" r:id="rId5"/>
    <p:sldMasterId id="2147483825" r:id="rId6"/>
    <p:sldMasterId id="2147484094" r:id="rId7"/>
    <p:sldMasterId id="2147484107" r:id="rId8"/>
    <p:sldMasterId id="2147484120" r:id="rId9"/>
    <p:sldMasterId id="2147484137" r:id="rId10"/>
    <p:sldMasterId id="2147484154" r:id="rId11"/>
    <p:sldMasterId id="2147484167" r:id="rId12"/>
  </p:sldMasterIdLst>
  <p:notesMasterIdLst>
    <p:notesMasterId r:id="rId42"/>
  </p:notesMasterIdLst>
  <p:handoutMasterIdLst>
    <p:handoutMasterId r:id="rId43"/>
  </p:handoutMasterIdLst>
  <p:sldIdLst>
    <p:sldId id="273" r:id="rId13"/>
    <p:sldId id="257" r:id="rId14"/>
    <p:sldId id="315" r:id="rId15"/>
    <p:sldId id="316" r:id="rId16"/>
    <p:sldId id="289" r:id="rId17"/>
    <p:sldId id="295" r:id="rId18"/>
    <p:sldId id="290" r:id="rId19"/>
    <p:sldId id="319" r:id="rId20"/>
    <p:sldId id="322" r:id="rId21"/>
    <p:sldId id="310" r:id="rId22"/>
    <p:sldId id="324" r:id="rId23"/>
    <p:sldId id="326" r:id="rId24"/>
    <p:sldId id="307" r:id="rId25"/>
    <p:sldId id="297" r:id="rId26"/>
    <p:sldId id="296" r:id="rId27"/>
    <p:sldId id="269" r:id="rId28"/>
    <p:sldId id="318" r:id="rId29"/>
    <p:sldId id="276" r:id="rId30"/>
    <p:sldId id="329" r:id="rId31"/>
    <p:sldId id="311" r:id="rId32"/>
    <p:sldId id="304" r:id="rId33"/>
    <p:sldId id="330" r:id="rId34"/>
    <p:sldId id="306" r:id="rId35"/>
    <p:sldId id="312" r:id="rId36"/>
    <p:sldId id="313" r:id="rId37"/>
    <p:sldId id="314" r:id="rId38"/>
    <p:sldId id="281" r:id="rId39"/>
    <p:sldId id="331" r:id="rId40"/>
    <p:sldId id="287" r:id="rId4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1584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27406053513757"/>
          <c:y val="2.7551499987735178E-2"/>
          <c:w val="0.83607718747459714"/>
          <c:h val="0.869088036892584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y-actual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trendline>
            <c:spPr>
              <a:ln w="28575">
                <a:solidFill>
                  <a:srgbClr val="FFFF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8.2229618698603027E-3"/>
                  <c:y val="0.4319069835896681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solidFill>
                          <a:srgbClr val="FFFF00"/>
                        </a:solidFill>
                      </a:rPr>
                      <a:t>y = 0.8982x + 266.91
R² = </a:t>
                    </a:r>
                    <a:r>
                      <a:rPr lang="en-US" baseline="0" dirty="0" smtClean="0">
                        <a:solidFill>
                          <a:srgbClr val="FFFF00"/>
                        </a:solidFill>
                      </a:rPr>
                      <a:t>0.8924</a:t>
                    </a:r>
                  </a:p>
                  <a:p>
                    <a:pPr>
                      <a:defRPr/>
                    </a:pPr>
                    <a:r>
                      <a:rPr lang="en-US" baseline="0" dirty="0" smtClean="0">
                        <a:solidFill>
                          <a:srgbClr val="FFFF00"/>
                        </a:solidFill>
                      </a:rPr>
                      <a:t>Actual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Sheet1!$A$2:$A$26</c:f>
              <c:numCache>
                <c:formatCode>General</c:formatCode>
                <c:ptCount val="25"/>
                <c:pt idx="0">
                  <c:v>6950</c:v>
                </c:pt>
                <c:pt idx="1">
                  <c:v>7694</c:v>
                </c:pt>
                <c:pt idx="2">
                  <c:v>6216</c:v>
                </c:pt>
                <c:pt idx="3">
                  <c:v>5684</c:v>
                </c:pt>
                <c:pt idx="4">
                  <c:v>5374</c:v>
                </c:pt>
                <c:pt idx="5">
                  <c:v>4455</c:v>
                </c:pt>
                <c:pt idx="6">
                  <c:v>5096</c:v>
                </c:pt>
                <c:pt idx="7">
                  <c:v>4720</c:v>
                </c:pt>
                <c:pt idx="8">
                  <c:v>6995</c:v>
                </c:pt>
                <c:pt idx="9">
                  <c:v>7069</c:v>
                </c:pt>
                <c:pt idx="10">
                  <c:v>6951</c:v>
                </c:pt>
                <c:pt idx="11">
                  <c:v>7057</c:v>
                </c:pt>
                <c:pt idx="12">
                  <c:v>3683</c:v>
                </c:pt>
                <c:pt idx="13">
                  <c:v>3258</c:v>
                </c:pt>
                <c:pt idx="14">
                  <c:v>2833</c:v>
                </c:pt>
                <c:pt idx="15">
                  <c:v>3740</c:v>
                </c:pt>
                <c:pt idx="16">
                  <c:v>3669</c:v>
                </c:pt>
                <c:pt idx="17">
                  <c:v>2819</c:v>
                </c:pt>
                <c:pt idx="18">
                  <c:v>3456</c:v>
                </c:pt>
                <c:pt idx="19">
                  <c:v>3456</c:v>
                </c:pt>
                <c:pt idx="20">
                  <c:v>2266</c:v>
                </c:pt>
                <c:pt idx="21">
                  <c:v>4499</c:v>
                </c:pt>
                <c:pt idx="22">
                  <c:v>5154</c:v>
                </c:pt>
                <c:pt idx="23">
                  <c:v>5505</c:v>
                </c:pt>
                <c:pt idx="24">
                  <c:v>4457</c:v>
                </c:pt>
              </c:numCache>
            </c:numRef>
          </c:xVal>
          <c:yVal>
            <c:numRef>
              <c:f>Sheet1!$B$2:$B$26</c:f>
              <c:numCache>
                <c:formatCode>General</c:formatCode>
                <c:ptCount val="25"/>
                <c:pt idx="0">
                  <c:v>6155</c:v>
                </c:pt>
                <c:pt idx="1">
                  <c:v>6677</c:v>
                </c:pt>
                <c:pt idx="2">
                  <c:v>6244</c:v>
                </c:pt>
                <c:pt idx="3">
                  <c:v>6263</c:v>
                </c:pt>
                <c:pt idx="4">
                  <c:v>4386</c:v>
                </c:pt>
                <c:pt idx="5">
                  <c:v>4428</c:v>
                </c:pt>
                <c:pt idx="6">
                  <c:v>4662</c:v>
                </c:pt>
                <c:pt idx="7">
                  <c:v>4191</c:v>
                </c:pt>
                <c:pt idx="8">
                  <c:v>6819</c:v>
                </c:pt>
                <c:pt idx="9">
                  <c:v>6233</c:v>
                </c:pt>
                <c:pt idx="10">
                  <c:v>6702</c:v>
                </c:pt>
                <c:pt idx="11">
                  <c:v>6673</c:v>
                </c:pt>
                <c:pt idx="12">
                  <c:v>3711</c:v>
                </c:pt>
                <c:pt idx="13">
                  <c:v>3456</c:v>
                </c:pt>
                <c:pt idx="14">
                  <c:v>2380</c:v>
                </c:pt>
                <c:pt idx="15">
                  <c:v>3754</c:v>
                </c:pt>
                <c:pt idx="16">
                  <c:v>4179</c:v>
                </c:pt>
                <c:pt idx="17">
                  <c:v>1360</c:v>
                </c:pt>
                <c:pt idx="18">
                  <c:v>3683</c:v>
                </c:pt>
                <c:pt idx="19">
                  <c:v>3485</c:v>
                </c:pt>
                <c:pt idx="20">
                  <c:v>2635</c:v>
                </c:pt>
                <c:pt idx="21">
                  <c:v>4552</c:v>
                </c:pt>
                <c:pt idx="22">
                  <c:v>4427</c:v>
                </c:pt>
                <c:pt idx="23">
                  <c:v>5827</c:v>
                </c:pt>
                <c:pt idx="24">
                  <c:v>4321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y-theoretical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trendline>
            <c:spPr>
              <a:ln w="28575">
                <a:solidFill>
                  <a:srgbClr val="FF00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42177033247244561"/>
                  <c:y val="0.2092086246228567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>
                        <a:solidFill>
                          <a:srgbClr val="FF0000"/>
                        </a:solidFill>
                      </a:rPr>
                      <a:t>y = x
R² = </a:t>
                    </a:r>
                    <a:r>
                      <a:rPr lang="en-US" baseline="0" dirty="0" smtClean="0">
                        <a:solidFill>
                          <a:srgbClr val="FF0000"/>
                        </a:solidFill>
                      </a:rPr>
                      <a:t>1</a:t>
                    </a:r>
                  </a:p>
                  <a:p>
                    <a:pPr>
                      <a:defRPr/>
                    </a:pPr>
                    <a:r>
                      <a:rPr lang="en-US" baseline="0" dirty="0" smtClean="0">
                        <a:solidFill>
                          <a:srgbClr val="FF0000"/>
                        </a:solidFill>
                      </a:rPr>
                      <a:t>theoretical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Sheet1!$A$2:$A$26</c:f>
              <c:numCache>
                <c:formatCode>General</c:formatCode>
                <c:ptCount val="25"/>
                <c:pt idx="0">
                  <c:v>6950</c:v>
                </c:pt>
                <c:pt idx="1">
                  <c:v>7694</c:v>
                </c:pt>
                <c:pt idx="2">
                  <c:v>6216</c:v>
                </c:pt>
                <c:pt idx="3">
                  <c:v>5684</c:v>
                </c:pt>
                <c:pt idx="4">
                  <c:v>5374</c:v>
                </c:pt>
                <c:pt idx="5">
                  <c:v>4455</c:v>
                </c:pt>
                <c:pt idx="6">
                  <c:v>5096</c:v>
                </c:pt>
                <c:pt idx="7">
                  <c:v>4720</c:v>
                </c:pt>
                <c:pt idx="8">
                  <c:v>6995</c:v>
                </c:pt>
                <c:pt idx="9">
                  <c:v>7069</c:v>
                </c:pt>
                <c:pt idx="10">
                  <c:v>6951</c:v>
                </c:pt>
                <c:pt idx="11">
                  <c:v>7057</c:v>
                </c:pt>
                <c:pt idx="12">
                  <c:v>3683</c:v>
                </c:pt>
                <c:pt idx="13">
                  <c:v>3258</c:v>
                </c:pt>
                <c:pt idx="14">
                  <c:v>2833</c:v>
                </c:pt>
                <c:pt idx="15">
                  <c:v>3740</c:v>
                </c:pt>
                <c:pt idx="16">
                  <c:v>3669</c:v>
                </c:pt>
                <c:pt idx="17">
                  <c:v>2819</c:v>
                </c:pt>
                <c:pt idx="18">
                  <c:v>3456</c:v>
                </c:pt>
                <c:pt idx="19">
                  <c:v>3456</c:v>
                </c:pt>
                <c:pt idx="20">
                  <c:v>2266</c:v>
                </c:pt>
                <c:pt idx="21">
                  <c:v>4499</c:v>
                </c:pt>
                <c:pt idx="22">
                  <c:v>5154</c:v>
                </c:pt>
                <c:pt idx="23">
                  <c:v>5505</c:v>
                </c:pt>
                <c:pt idx="24">
                  <c:v>4457</c:v>
                </c:pt>
              </c:numCache>
            </c:numRef>
          </c:xVal>
          <c:yVal>
            <c:numRef>
              <c:f>Sheet1!$C$2:$C$26</c:f>
              <c:numCache>
                <c:formatCode>General</c:formatCode>
                <c:ptCount val="25"/>
                <c:pt idx="0">
                  <c:v>6950</c:v>
                </c:pt>
                <c:pt idx="1">
                  <c:v>7694</c:v>
                </c:pt>
                <c:pt idx="2">
                  <c:v>6216</c:v>
                </c:pt>
                <c:pt idx="3">
                  <c:v>5684</c:v>
                </c:pt>
                <c:pt idx="4">
                  <c:v>5374</c:v>
                </c:pt>
                <c:pt idx="5">
                  <c:v>4455</c:v>
                </c:pt>
                <c:pt idx="6">
                  <c:v>5096</c:v>
                </c:pt>
                <c:pt idx="7">
                  <c:v>4720</c:v>
                </c:pt>
                <c:pt idx="8">
                  <c:v>6995</c:v>
                </c:pt>
                <c:pt idx="9">
                  <c:v>7069</c:v>
                </c:pt>
                <c:pt idx="10">
                  <c:v>6951</c:v>
                </c:pt>
                <c:pt idx="11">
                  <c:v>7057</c:v>
                </c:pt>
                <c:pt idx="12">
                  <c:v>3683</c:v>
                </c:pt>
                <c:pt idx="13">
                  <c:v>3258</c:v>
                </c:pt>
                <c:pt idx="14">
                  <c:v>2833</c:v>
                </c:pt>
                <c:pt idx="15">
                  <c:v>3740</c:v>
                </c:pt>
                <c:pt idx="16">
                  <c:v>3669</c:v>
                </c:pt>
                <c:pt idx="17">
                  <c:v>2819</c:v>
                </c:pt>
                <c:pt idx="18">
                  <c:v>3456</c:v>
                </c:pt>
                <c:pt idx="19">
                  <c:v>3456</c:v>
                </c:pt>
                <c:pt idx="20">
                  <c:v>2266</c:v>
                </c:pt>
                <c:pt idx="21">
                  <c:v>4499</c:v>
                </c:pt>
                <c:pt idx="22">
                  <c:v>5154</c:v>
                </c:pt>
                <c:pt idx="23">
                  <c:v>5505</c:v>
                </c:pt>
                <c:pt idx="24">
                  <c:v>4457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683072"/>
        <c:axId val="135688960"/>
      </c:scatterChart>
      <c:valAx>
        <c:axId val="135683072"/>
        <c:scaling>
          <c:orientation val="minMax"/>
          <c:max val="8000"/>
        </c:scaling>
        <c:delete val="0"/>
        <c:axPos val="b"/>
        <c:numFmt formatCode="General" sourceLinked="1"/>
        <c:majorTickMark val="out"/>
        <c:minorTickMark val="none"/>
        <c:tickLblPos val="nextTo"/>
        <c:crossAx val="135688960"/>
        <c:crosses val="autoZero"/>
        <c:crossBetween val="midCat"/>
        <c:majorUnit val="2000"/>
      </c:valAx>
      <c:valAx>
        <c:axId val="135688960"/>
        <c:scaling>
          <c:orientation val="minMax"/>
          <c:max val="8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683072"/>
        <c:crosses val="autoZero"/>
        <c:crossBetween val="midCat"/>
        <c:majorUnit val="200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9D2065F-FCE8-43EB-889D-93AE65DB3C32}" type="datetimeFigureOut">
              <a:rPr lang="en-US" smtClean="0"/>
              <a:t>1/9/2013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F33EB9B-8B44-4B39-A8BD-E4E5092E7A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22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6B67AC6-7D9F-4C9D-9CC5-F96BFCA8958A}" type="datetimeFigureOut">
              <a:rPr lang="en-US"/>
              <a:pPr>
                <a:defRPr/>
              </a:pPr>
              <a:t>1/9/2013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497FEF4-6E90-4C5F-967E-44AD41A1BA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53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18A0F8-7117-425F-8E99-359CA3169C0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Pyroxasulfone does exhibit excellent residual control of troublesome weeds such as Palmer amaranth, Texas panicum, and large crabgrass.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Texas panicum control</a:t>
            </a:r>
            <a:r>
              <a:rPr lang="en-US" baseline="0" dirty="0" smtClean="0"/>
              <a:t> is rate dependent.  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82F6FE-7DDE-49D2-9518-54FE8D30B9FD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21B56C-BBE1-48A2-B162-B822B462CBF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5D962D-E9B9-4100-93BA-2C9BF9AB91A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3D6E86-0EE1-47E7-96F5-6EAEBE69C9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98FB71-4FC2-4D85-82C1-54CF7F17BA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DADBD9-0ABB-4B3A-81B7-C896D29EEC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F2CCF7-4B14-448D-A00E-86053CA8F2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553B92-717C-45F5-B94D-DAED364061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408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066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712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153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7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21C727-CAD3-46C0-A99C-5C190ACCF0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323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98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269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638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635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101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88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546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254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8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AE297E-296E-46CA-A7B6-CDB5410338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585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721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320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68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317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776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037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281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459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22077-D322-4649-9719-8284BF02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0207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DF27B8-B43E-42C4-B6B5-20AB131E16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0EB84-7D87-45F7-8DBB-11074C9CC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90427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057E6-253D-4935-830F-E853F4DE22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98842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E39E-29B8-4D0A-8E4C-D844B456A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6582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A062D-CADE-42D5-A640-5781EFC406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86986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09CCA-9114-485B-8C90-BF1BB17E9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22038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68DEC-8383-4E57-A8CD-D2AD83C667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90603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C8083-073E-44A3-A0F1-52B2D83531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11263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EB5E8-7BA2-4748-B0D9-70B72F4829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20837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4D54B-923A-4F27-A1B6-BECF6F6E95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67610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0DBB4-0CCD-454B-A664-9C82E37014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0811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129412-AEEE-4D88-99D7-CCED4F9FBE3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ECE1-9C11-4CB6-A9A9-027D413A7F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19221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D66EF-7CA9-436F-9C65-E2414BACB5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8765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D5A6F-9F53-4DA2-9DEF-D048D3C306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48155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7C449-3617-46B8-B61D-61DAB83B46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005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88F1D-15B0-4567-B360-EDB42B4E8A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492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35179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91246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28469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82139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8249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13513"/>
            <a:ext cx="28956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13513"/>
            <a:ext cx="1905000" cy="30321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A91E2A-6DEA-484D-9D91-76FABC4FB3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92309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1693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23439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73315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85224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10127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77282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60194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35355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5700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42D654AB-6648-4791-9C8E-F841F99E03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8309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178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165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234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071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027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464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5791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952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19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3C6BE17-269F-425C-B762-6CB4B288D6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972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198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DD2-14E0-4CAA-BD63-05DC98ACE7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833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0A4D49C-8F4E-40B3-B45F-7BE4DF4ED6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8586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B6C3B352-FC93-4072-A428-6732E47BD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4670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08CC837-28AB-4542-AD79-191E902705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5957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D2E9863A-D9D1-4BD6-BEF6-94E4350C72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6027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832056F9-9D92-48B9-BC7B-F18F77A4CC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8955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DB85B426-3DCE-4B99-BA47-FCFBA6B64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9736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7503F22-81BE-452C-92FD-9CA748A4D1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02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E52F12C-CD56-4651-8ADC-1169665288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9A572EC-D991-470D-BC0B-58D4C3233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65580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8C10391-1473-4B7F-819C-5C31B9A33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7014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1FDACD5-1DAD-4285-9061-F0E4C07D34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512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07DB733-B870-4985-B9C6-DB7E5ACDC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95180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8C08B574-BDA7-4E07-B71C-B1027558A8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60884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DAB3891A-55A1-473D-BF42-CD679A3096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3452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A30E45AD-969B-4198-84E9-412536A10F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10336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EDB33C4B-CD66-4F5A-B104-7400982DD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4338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1C2770B-FEB2-4949-8852-6C80C7E80E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F16DB2-3462-4A79-B20D-362DCA8AFE6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5DCB83A-B29F-435B-B32F-CE99BB8782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2E8C7E7-17B3-4B4B-88C4-BB0549DC0E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F8B997C-C940-48C6-908F-0397DEEBB3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1DE9436-ABA6-4183-AFAA-BCA3A8D67C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C8D9A49-41E0-43EB-84B3-A33D651FCC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AD23B7E-EA42-4A0D-B66F-0CBC967BD2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BAC89BA-0F5F-4633-9495-0E365AAA1D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D2DEA5D-E222-4189-94CB-8659683DDB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2E7B07-33F1-45CF-B6E6-6B41350839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E6CECE1-612F-434D-ABCA-033555DC8B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9057B6-C98D-427A-8318-5B221017B5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9A90541-3345-4A68-BB49-00DE4424D6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216E2094-7B19-4852-8070-A7885CCB08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F5AE35A-3EA2-4C51-AEAF-BAED8F00C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147713B-840F-44EA-BCC5-9F2CCDE5AD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24937377-74C9-46B0-8EC5-9582E548CE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C7C554E-2713-40F5-B3DB-78D8687F36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4A7CE5E-3883-4E6D-9ED9-D776EBE7DE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4A06799E-4C69-46AC-8A65-586813B44C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2EC4347-29EB-4956-A357-7CC7FABC2B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56559AE-EC42-41E5-9593-7D9138A27F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A49444-EB10-4DBA-A6E0-B9FE3919A4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F579AA4-D7CC-4376-887E-D450E78C61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47BC5E3-53DC-485A-8206-C40F8C473C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C58B0DE-E882-4DC4-81EA-81289D867A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C7FD9AE-745B-4A1B-8B96-ECE5B1166C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179B53E-4BFC-49EB-AE0A-6D67D5935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4E17F8A-BF57-4439-B920-F195A10DB7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C4F98ED-5AE1-41DA-A53C-454BF6A124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FCEA3F7-D792-41A0-A168-D33645DD53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05EE9D0-FB22-4BC1-BCA5-70B808F70C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08AA56D7-0820-4FBC-BA65-C7E19649E9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B79D21-4A58-45C8-9746-5BBF6BED44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B455537-C733-44BC-9E13-7B395B6986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77E6D9EC-C3C1-4C1C-BDDE-24E6AA1ED9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0596F719-12CE-4693-A2CE-FB8777BE7A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1FDB55F-E7CC-4962-858E-777E6D7FD5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43135F49-A3B2-4588-97FB-C325D8289A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2569E9C-751D-45C0-9BBD-60762FB920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059E1344-17FA-439C-BCA7-65DF63BEF9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3547F6-4BAD-450A-BA90-0E05A70EA9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217D4EA-ECAF-491C-8B6F-D673119725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E4B5221-3ACE-4C51-89F1-950A6CCB9F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71AA71-8EEB-45F8-80E1-8757199AD0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48729079-E4CA-4F98-9937-FE50115B9E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D8A3D81-54DF-4248-A986-41FF1B673D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B9941B9-592E-43EC-94B3-8619FD07AD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D4E5DA3-DBB9-4324-B77B-5F40DEEA0A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49F1CE4-B4E0-408E-A380-50FD606088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28CD438B-1362-4B6B-9ED3-2471B70B54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C4C3A11-2249-45F3-9896-27E510647D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E026CD1F-55DB-4B54-8BD9-D29F316036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64DD91E-2330-4540-9129-518E478C4E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5D4E668-756C-4150-A3EB-FD5EBEB0F4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F131E8-44D9-44AC-BD18-3B7A25C9A9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25B5D356-7611-4F95-BF01-222EFE9B78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E8A5BFF-8A1A-48B7-ADCE-E8590B43CC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A79D028-671A-4672-8C32-FDAAF12BF8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546380-823F-497D-A1D3-DB5E427356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7A9EF3-5F5C-44B2-AA0B-45CF8E8806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7BCD6C-BB68-4987-BFDA-9E93CFB46F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781406-5BCE-4E5E-BF77-CB7060261D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6010AB-EA94-4B3B-BFB8-6B64CCBEA3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A542DE-714A-4D2E-B633-971BD089B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04F677-13F4-4EC3-8C7B-8A2E67494A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6F57E5-02EF-4F39-93A3-6BA9EE5CB1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A45F6E-922C-4A1A-90B1-C6E31B1EB0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97B36C-B40D-464A-8542-4A8D9C6D4C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A6F3F7-38E0-44C4-8ADC-73A2CC7A90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4DF0F4-B4BD-4E3B-B734-1A96F54689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E5E990-E29F-4FC8-A93E-8B0F7C0511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8DA1A5-9CF7-47D8-95AD-484CC72FEE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66F194-0C01-4070-BD8E-6E1C7CD4FB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C8090A-E9A1-45E7-802C-05810F4787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84350" y="96838"/>
            <a:ext cx="7291388" cy="6307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67F1D4-0E37-402B-BF6F-3E42B0CAD9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329E28-6CF6-475D-98F4-2E37E1CF67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F96483-9A42-4161-97E5-A6BB5AA34A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F982B2-C6B4-4034-95A8-84C3BE38A8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B3B9A5-3589-4831-8852-7EE700A49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40A133-F469-4615-9B61-BE944D4391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30D3B19-E612-4975-A495-781523CE5E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348CC1-9B2A-4E20-A5A3-01863A5F19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B7A9F8-A330-4328-AED7-532E4A911B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6A8163-1791-47E6-8FD0-BEC75A2ED1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8817C9-27F6-43F1-A0B7-D7ADDFE242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3AA3D7-333B-418D-A9B7-D6A52811BA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C48EA1-B273-459D-8FF3-EBB9A01C3B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C4F10D6B-BCEF-43C0-AAD9-09DB9B7F13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5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0" r:id="rId13"/>
    <p:sldLayoutId id="2147484151" r:id="rId14"/>
    <p:sldLayoutId id="2147484152" r:id="rId15"/>
    <p:sldLayoutId id="2147484153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19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>
              <a:defRPr/>
            </a:pPr>
            <a:fld id="{8A5B4BA8-F567-49A9-9C5D-CB5765EC10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22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37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  <p:sldLayoutId id="2147484181" r:id="rId14"/>
    <p:sldLayoutId id="2147484182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5211F9F-C5DA-4457-856B-AEB6C7E7A7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  <p:sldLayoutId id="2147484008" r:id="rId18"/>
    <p:sldLayoutId id="214748400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B70B761-684C-44A9-888C-2055216C34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  <p:sldLayoutId id="2147484025" r:id="rId16"/>
    <p:sldLayoutId id="2147484026" r:id="rId17"/>
    <p:sldLayoutId id="2147484027" r:id="rId18"/>
    <p:sldLayoutId id="2147484028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31C0D0A-CCBE-4FBD-B222-DA8270E4B5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C9F2B62-B40F-482C-82BC-C20934BA9A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  <p:sldLayoutId id="2147484075" r:id="rId14"/>
    <p:sldLayoutId id="2147484076" r:id="rId15"/>
    <p:sldLayoutId id="2147484077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B001F2A-2FAB-4FB9-8CF9-41C334030F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  <p:sldLayoutId id="2147484093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5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DD8BD9-D240-4B25-93F3-7CAE5F3796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1/9/2013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FB51BD-C2CD-466F-AA35-8F0CDD21BD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96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70AD65B0-B1BE-4BEB-A300-3E391F7E24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3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  <p:sldLayoutId id="2147484136" r:id="rId16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33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www.cdms.net/LDat/ld7UA006.pdf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57400" y="33528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b="1" dirty="0" smtClean="0"/>
              <a:t>2013</a:t>
            </a:r>
            <a:br>
              <a:rPr lang="en-US" b="1" dirty="0" smtClean="0"/>
            </a:br>
            <a:r>
              <a:rPr lang="en-US" b="1" dirty="0" smtClean="0"/>
              <a:t>Peanut Weed </a:t>
            </a:r>
            <a:br>
              <a:rPr lang="en-US" b="1" dirty="0" smtClean="0"/>
            </a:br>
            <a:r>
              <a:rPr lang="en-US" b="1" dirty="0" smtClean="0"/>
              <a:t>Management Update</a:t>
            </a:r>
            <a:br>
              <a:rPr lang="en-US" b="1" dirty="0" smtClean="0"/>
            </a:br>
            <a:endParaRPr lang="en-US" i="1" dirty="0" smtClean="0"/>
          </a:p>
        </p:txBody>
      </p:sp>
      <p:sp>
        <p:nvSpPr>
          <p:cNvPr id="14745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28850" y="4876800"/>
            <a:ext cx="5567363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sz="1800" dirty="0" smtClean="0"/>
              <a:t>Eric P. Prostko, Ph.D.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1800" dirty="0" smtClean="0"/>
              <a:t>Professor and 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1800" dirty="0" smtClean="0"/>
              <a:t>Department of Crop &amp; Soil Sciences</a:t>
            </a:r>
          </a:p>
        </p:txBody>
      </p:sp>
      <p:pic>
        <p:nvPicPr>
          <p:cNvPr id="147460" name="Picture 9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5350" y="5770563"/>
            <a:ext cx="59118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"/>
            <a:ext cx="7291388" cy="1143000"/>
          </a:xfrm>
        </p:spPr>
        <p:txBody>
          <a:bodyPr/>
          <a:lstStyle/>
          <a:p>
            <a:r>
              <a:rPr lang="en-US" dirty="0" smtClean="0"/>
              <a:t>What about Dual Magnum?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53000" y="1295400"/>
            <a:ext cx="4191000" cy="5095875"/>
          </a:xfrm>
        </p:spPr>
        <p:txBody>
          <a:bodyPr/>
          <a:lstStyle/>
          <a:p>
            <a:r>
              <a:rPr lang="en-US" sz="2400" dirty="0" smtClean="0"/>
              <a:t>Weed-free trials conducted in 2010-2012</a:t>
            </a:r>
          </a:p>
          <a:p>
            <a:endParaRPr lang="en-US" sz="2400" dirty="0" smtClean="0"/>
          </a:p>
          <a:p>
            <a:r>
              <a:rPr lang="en-US" sz="2400" dirty="0" smtClean="0"/>
              <a:t>32/33 comparisons (97%)</a:t>
            </a:r>
          </a:p>
          <a:p>
            <a:pPr lvl="1"/>
            <a:r>
              <a:rPr lang="en-US" sz="2000" i="1" dirty="0" smtClean="0"/>
              <a:t>no negative yield effects</a:t>
            </a:r>
          </a:p>
          <a:p>
            <a:pPr lvl="1"/>
            <a:r>
              <a:rPr lang="en-US" sz="2000" i="1" dirty="0" smtClean="0"/>
              <a:t>PPI, PRE, EPOST, POST,  Cadre + Dual</a:t>
            </a:r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47800"/>
            <a:ext cx="3083735" cy="2070101"/>
          </a:xfrm>
          <a:prstGeom prst="rect">
            <a:avLst/>
          </a:prstGeom>
        </p:spPr>
      </p:pic>
      <p:pic>
        <p:nvPicPr>
          <p:cNvPr id="306178" name="Picture 2" descr="http://www.syngentacropprotection-us.com/images/prod_logos/logo_Dual_Magn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89" y="3517901"/>
            <a:ext cx="28575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24" y="4343400"/>
            <a:ext cx="2805011" cy="103861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25397" r="9230" b="31630"/>
          <a:stretch/>
        </p:blipFill>
        <p:spPr bwMode="auto">
          <a:xfrm>
            <a:off x="2183724" y="5562600"/>
            <a:ext cx="2887494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24827" r="21818" b="34946"/>
          <a:stretch/>
        </p:blipFill>
        <p:spPr bwMode="auto">
          <a:xfrm>
            <a:off x="5486400" y="4744398"/>
            <a:ext cx="2590800" cy="128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0339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Gramoxone + Storm + Dual Magnum?</a:t>
            </a:r>
            <a:endParaRPr lang="en-US" dirty="0"/>
          </a:p>
        </p:txBody>
      </p:sp>
      <p:pic>
        <p:nvPicPr>
          <p:cNvPr id="8" name="Picture 2" descr="http://www.syngentacropprotection-us.com/images/prod_logos/Gramoxone_SL_2.0_RGB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905000"/>
            <a:ext cx="1695447" cy="2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yngentacropprotection-us.com/images/prod_logos/logo_Dual_Magn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1562100" cy="3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t="26811" r="63422" b="56728"/>
          <a:stretch/>
        </p:blipFill>
        <p:spPr bwMode="auto">
          <a:xfrm>
            <a:off x="240030" y="2286000"/>
            <a:ext cx="1234440" cy="45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71600"/>
            <a:ext cx="6218024" cy="46635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05400" y="6063734"/>
            <a:ext cx="82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DAT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1415534"/>
            <a:ext cx="448071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4-6% yield loss in weed-free conditions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068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A Comparison of Weed-Free Peanut Yields Between NTC and Gramoxone (12 oz/A) + Storm (16 oz/A) + Dual Magnum (16-21 oz/A) Treatments in Georgia, 2011-2012.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850432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9200" y="6479975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 (lbs/A)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861833" y="3557767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 + S + DM</a:t>
            </a:r>
          </a:p>
          <a:p>
            <a:pPr algn="ctr"/>
            <a:r>
              <a:rPr lang="en-US" dirty="0" smtClean="0"/>
              <a:t>(lbs/A)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805243"/>
            <a:ext cx="883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PEA01-11</a:t>
            </a:r>
          </a:p>
          <a:p>
            <a:r>
              <a:rPr lang="en-US" sz="1200" i="1" dirty="0" smtClean="0"/>
              <a:t>PEA01-12</a:t>
            </a:r>
          </a:p>
          <a:p>
            <a:r>
              <a:rPr lang="en-US" sz="1200" i="1" dirty="0" smtClean="0"/>
              <a:t>PE-20-11</a:t>
            </a:r>
          </a:p>
          <a:p>
            <a:r>
              <a:rPr lang="en-US" sz="1200" i="1" dirty="0" smtClean="0"/>
              <a:t>PE-01-12</a:t>
            </a:r>
          </a:p>
          <a:p>
            <a:r>
              <a:rPr lang="en-US" sz="1200" i="1" dirty="0" smtClean="0"/>
              <a:t>PE-17-12</a:t>
            </a:r>
            <a:endParaRPr lang="en-US" sz="1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0" y="6581001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 = 25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761240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LASSIC-LAB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685800"/>
            <a:ext cx="2819400" cy="1409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6" descr="beg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52438"/>
            <a:ext cx="33528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78113"/>
            <a:ext cx="35782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2819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1"/>
          <p:cNvSpPr txBox="1">
            <a:spLocks noChangeArrowheads="1"/>
          </p:cNvSpPr>
          <p:nvPr/>
        </p:nvSpPr>
        <p:spPr bwMode="auto">
          <a:xfrm>
            <a:off x="2971800" y="5486400"/>
            <a:ext cx="47180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FL-07, GA Greener, GA-07W = No problems</a:t>
            </a:r>
          </a:p>
          <a:p>
            <a:pPr eaLnBrk="1" hangingPunct="1"/>
            <a:endParaRPr lang="en-US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GA-06G and Tifguard = 7-11% yield losses</a:t>
            </a:r>
          </a:p>
        </p:txBody>
      </p:sp>
    </p:spTree>
    <p:extLst>
      <p:ext uri="{BB962C8B-B14F-4D97-AF65-F5344CB8AC3E}">
        <p14:creationId xmlns:p14="http://schemas.microsoft.com/office/powerpoint/2010/main" val="18401481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Tank-Mixes</a:t>
            </a:r>
            <a:endParaRPr lang="en-US" dirty="0"/>
          </a:p>
        </p:txBody>
      </p:sp>
      <p:pic>
        <p:nvPicPr>
          <p:cNvPr id="306178" name="Picture 2" descr="http://www.dep.state.fl.us/waste/categories/cleansweep-pesticides/images/Imag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60960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9779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Cadre @ 4 oz/A + Dimilin @ 4 oz/A + Bravo WS @ 24 oz/A + NIS @ 0.25% v/v – 5 DAT</a:t>
            </a:r>
            <a:endParaRPr lang="en-US" sz="3200" dirty="0"/>
          </a:p>
        </p:txBody>
      </p:sp>
      <p:pic>
        <p:nvPicPr>
          <p:cNvPr id="1026" name="Picture 2" descr="I:\field pictures\2012 field shots\may 30\Picture 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79095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field pictures\2012 field shots\may 30\Picture 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43" y="153670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field pictures\2012 field shots\may 30\Picture 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5" y="4203700"/>
            <a:ext cx="3184878" cy="23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533400" y="2971800"/>
            <a:ext cx="1600200" cy="30480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2286000" y="2971800"/>
            <a:ext cx="2038350" cy="28194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8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39825"/>
          </a:xfrm>
        </p:spPr>
        <p:txBody>
          <a:bodyPr/>
          <a:lstStyle/>
          <a:p>
            <a:r>
              <a:rPr lang="en-US" sz="4000" dirty="0" smtClean="0"/>
              <a:t>What happens to peanut yield when drift or sprayer contamination occurs?</a:t>
            </a:r>
          </a:p>
        </p:txBody>
      </p:sp>
      <p:pic>
        <p:nvPicPr>
          <p:cNvPr id="16077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6002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002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9800" y="3876675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2975" y="3897313"/>
            <a:ext cx="28162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4" name="TextBox 6"/>
          <p:cNvSpPr txBox="1">
            <a:spLocks noChangeArrowheads="1"/>
          </p:cNvSpPr>
          <p:nvPr/>
        </p:nvSpPr>
        <p:spPr bwMode="auto">
          <a:xfrm>
            <a:off x="981075" y="1600200"/>
            <a:ext cx="1300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glufosinate</a:t>
            </a:r>
          </a:p>
        </p:txBody>
      </p:sp>
      <p:sp>
        <p:nvSpPr>
          <p:cNvPr id="160775" name="TextBox 7"/>
          <p:cNvSpPr txBox="1">
            <a:spLocks noChangeArrowheads="1"/>
          </p:cNvSpPr>
          <p:nvPr/>
        </p:nvSpPr>
        <p:spPr bwMode="auto">
          <a:xfrm>
            <a:off x="4752975" y="1600200"/>
            <a:ext cx="1300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glyphosate</a:t>
            </a:r>
          </a:p>
        </p:txBody>
      </p:sp>
      <p:sp>
        <p:nvSpPr>
          <p:cNvPr id="160776" name="TextBox 8"/>
          <p:cNvSpPr txBox="1">
            <a:spLocks noChangeArrowheads="1"/>
          </p:cNvSpPr>
          <p:nvPr/>
        </p:nvSpPr>
        <p:spPr bwMode="auto">
          <a:xfrm>
            <a:off x="981075" y="3897313"/>
            <a:ext cx="749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2,4-D</a:t>
            </a:r>
          </a:p>
        </p:txBody>
      </p:sp>
      <p:sp>
        <p:nvSpPr>
          <p:cNvPr id="160777" name="TextBox 9"/>
          <p:cNvSpPr txBox="1">
            <a:spLocks noChangeArrowheads="1"/>
          </p:cNvSpPr>
          <p:nvPr/>
        </p:nvSpPr>
        <p:spPr bwMode="auto">
          <a:xfrm>
            <a:off x="4724400" y="3886200"/>
            <a:ext cx="1057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dicamba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10600" cy="1139825"/>
          </a:xfrm>
        </p:spPr>
        <p:txBody>
          <a:bodyPr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ea typeface="Calibri" pitchFamily="34" charset="0"/>
                <a:cs typeface="Arial" pitchFamily="34" charset="0"/>
              </a:rPr>
              <a:t>Estimated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ea typeface="Calibri" pitchFamily="34" charset="0"/>
                <a:cs typeface="Arial" pitchFamily="34" charset="0"/>
              </a:rPr>
              <a:t>peanut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ea typeface="Calibri" pitchFamily="34" charset="0"/>
                <a:cs typeface="Arial" pitchFamily="34" charset="0"/>
              </a:rPr>
              <a:t>yield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ea typeface="Calibri" pitchFamily="34" charset="0"/>
                <a:cs typeface="Arial" pitchFamily="34" charset="0"/>
              </a:rPr>
              <a:t>loss (%)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ea typeface="Calibri" pitchFamily="34" charset="0"/>
                <a:cs typeface="Arial" pitchFamily="34" charset="0"/>
              </a:rPr>
              <a:t>caused by glyphosate applied at 75-105 days after planting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Garamond" pitchFamily="18" charset="0"/>
                <a:ea typeface="Calibri" pitchFamily="34" charset="0"/>
                <a:cs typeface="Arial" pitchFamily="34" charset="0"/>
              </a:rPr>
              <a:t>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Garamond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660650"/>
              </p:ext>
            </p:extLst>
          </p:nvPr>
        </p:nvGraphicFramePr>
        <p:xfrm>
          <a:off x="609600" y="1600202"/>
          <a:ext cx="7696200" cy="3596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5400"/>
                <a:gridCol w="2565400"/>
                <a:gridCol w="2565400"/>
              </a:tblGrid>
              <a:tr h="6857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Glyphosate Rate (oz/A)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(4.0 lb ai/gal)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Glyphosate Rate (oz/A)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(5.5 lb ai/gal)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Peanut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Yield </a:t>
                      </a:r>
                      <a:r>
                        <a:rPr lang="en-US" sz="1400" dirty="0" smtClean="0">
                          <a:effectLst/>
                        </a:rPr>
                        <a:t>Loss (%)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2.8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63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5.5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8.3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63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11.0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8.0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16.5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12.0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36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63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22.0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48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24.0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17.5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63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32.0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23.2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27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</a:t>
            </a:r>
            <a:br>
              <a:rPr lang="en-US" dirty="0" smtClean="0"/>
            </a:br>
            <a:r>
              <a:rPr lang="en-US" sz="3200" i="1" dirty="0" smtClean="0">
                <a:solidFill>
                  <a:schemeClr val="tx1"/>
                </a:solidFill>
              </a:rPr>
              <a:t>“Peanut Response to Glyphosate”</a:t>
            </a:r>
          </a:p>
        </p:txBody>
      </p:sp>
      <p:sp>
        <p:nvSpPr>
          <p:cNvPr id="161794" name="Content Placeholder 3"/>
          <p:cNvSpPr>
            <a:spLocks noGrp="1"/>
          </p:cNvSpPr>
          <p:nvPr>
            <p:ph sz="half" idx="2"/>
          </p:nvPr>
        </p:nvSpPr>
        <p:spPr>
          <a:xfrm>
            <a:off x="-9525" y="5681662"/>
            <a:ext cx="1752600" cy="981075"/>
          </a:xfrm>
        </p:spPr>
        <p:txBody>
          <a:bodyPr/>
          <a:lstStyle/>
          <a:p>
            <a:r>
              <a:rPr lang="en-US" sz="1600" dirty="0" smtClean="0"/>
              <a:t>UGA Circular 1007</a:t>
            </a:r>
          </a:p>
          <a:p>
            <a:r>
              <a:rPr lang="en-US" sz="1600" dirty="0" smtClean="0"/>
              <a:t>September 2011</a:t>
            </a:r>
          </a:p>
        </p:txBody>
      </p:sp>
      <p:pic>
        <p:nvPicPr>
          <p:cNvPr id="161795" name="Picture 2"/>
          <p:cNvPicPr>
            <a:picLocks noChangeAspect="1" noChangeArrowheads="1"/>
          </p:cNvPicPr>
          <p:nvPr/>
        </p:nvPicPr>
        <p:blipFill>
          <a:blip r:embed="rId2"/>
          <a:srcRect l="33682" t="24538" r="33171" b="6895"/>
          <a:stretch>
            <a:fillRect/>
          </a:stretch>
        </p:blipFill>
        <p:spPr bwMode="auto">
          <a:xfrm>
            <a:off x="1828801" y="1371600"/>
            <a:ext cx="35363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6" name="TextBox 4"/>
          <p:cNvSpPr txBox="1">
            <a:spLocks noChangeArrowheads="1"/>
          </p:cNvSpPr>
          <p:nvPr/>
        </p:nvSpPr>
        <p:spPr bwMode="auto">
          <a:xfrm>
            <a:off x="1752600" y="6400800"/>
            <a:ext cx="7226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http://www.caes.uga.edu/applications/publications/files/pdf/C%201007_1.PDF</a:t>
            </a:r>
          </a:p>
        </p:txBody>
      </p:sp>
      <p:pic>
        <p:nvPicPr>
          <p:cNvPr id="3266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4" t="21018" r="31364" b="5836"/>
          <a:stretch/>
        </p:blipFill>
        <p:spPr bwMode="auto">
          <a:xfrm>
            <a:off x="5435600" y="1371600"/>
            <a:ext cx="35433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868042"/>
              </p:ext>
            </p:extLst>
          </p:nvPr>
        </p:nvGraphicFramePr>
        <p:xfrm>
          <a:off x="457200" y="1981200"/>
          <a:ext cx="8153400" cy="3228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8350"/>
                <a:gridCol w="2038350"/>
                <a:gridCol w="2038350"/>
                <a:gridCol w="2038350"/>
              </a:tblGrid>
              <a:tr h="35111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Rate 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oz/A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(4 lb ai/gal)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Time of Application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45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 </a:t>
                      </a:r>
                      <a:r>
                        <a:rPr lang="en-US" sz="1600" dirty="0" smtClean="0">
                          <a:effectLst/>
                        </a:rPr>
                        <a:t>DAP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 DAP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90 DAP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511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39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49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27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86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9954" y="304800"/>
            <a:ext cx="8229600" cy="1143000"/>
          </a:xfrm>
        </p:spPr>
        <p:txBody>
          <a:bodyPr>
            <a:noAutofit/>
          </a:bodyPr>
          <a:lstStyle/>
          <a:p>
            <a:pPr lvl="0" algn="l"/>
            <a:r>
              <a:rPr lang="en-US" sz="3200" dirty="0" smtClean="0">
                <a:ea typeface="Calibri" pitchFamily="34" charset="0"/>
                <a:cs typeface="Arial" pitchFamily="34" charset="0"/>
              </a:rPr>
              <a:t>Estimated Peanut Yield Losses </a:t>
            </a:r>
            <a:r>
              <a:rPr lang="en-US" sz="3200" dirty="0">
                <a:ea typeface="Calibri" pitchFamily="34" charset="0"/>
                <a:cs typeface="Arial" pitchFamily="34" charset="0"/>
              </a:rPr>
              <a:t>(%) caused by </a:t>
            </a:r>
            <a:r>
              <a:rPr lang="en-US" sz="3200" dirty="0" smtClean="0">
                <a:ea typeface="Calibri" pitchFamily="34" charset="0"/>
                <a:cs typeface="Arial" pitchFamily="34" charset="0"/>
              </a:rPr>
              <a:t>dicamba (Clarity 4SL).**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524246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**2 site-years in Georgia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57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6587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What are we working on? </a:t>
            </a: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1554" name="Content Placeholder 6" descr="Picture 003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524000"/>
            <a:ext cx="3527425" cy="2646363"/>
          </a:xfrm>
        </p:spPr>
      </p:pic>
      <p:sp>
        <p:nvSpPr>
          <p:cNvPr id="67588" name="Content Placeholder 5"/>
          <p:cNvSpPr>
            <a:spLocks noGrp="1"/>
          </p:cNvSpPr>
          <p:nvPr>
            <p:ph sz="half" idx="2"/>
          </p:nvPr>
        </p:nvSpPr>
        <p:spPr>
          <a:xfrm>
            <a:off x="4038600" y="838200"/>
            <a:ext cx="5257800" cy="5095875"/>
          </a:xfrm>
        </p:spPr>
        <p:txBody>
          <a:bodyPr/>
          <a:lstStyle/>
          <a:p>
            <a:pPr>
              <a:defRPr/>
            </a:pPr>
            <a:r>
              <a:rPr lang="en-US" sz="1800" u="sng" dirty="0" smtClean="0"/>
              <a:t>Palmer Amaranth Control</a:t>
            </a:r>
          </a:p>
          <a:p>
            <a:pPr>
              <a:defRPr/>
            </a:pPr>
            <a:endParaRPr lang="en-US" sz="1800" u="sng" dirty="0"/>
          </a:p>
          <a:p>
            <a:pPr>
              <a:defRPr/>
            </a:pPr>
            <a:r>
              <a:rPr lang="en-US" sz="1800" u="sng" dirty="0" smtClean="0"/>
              <a:t>Variety Tolerance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Classic (chlorimuron)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Gramoxone (paraquat)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Dual Magnum (s-metolachlor)</a:t>
            </a:r>
          </a:p>
          <a:p>
            <a:pPr lvl="1">
              <a:defRPr/>
            </a:pPr>
            <a:endParaRPr lang="en-US" sz="1800" dirty="0"/>
          </a:p>
          <a:p>
            <a:pPr>
              <a:defRPr/>
            </a:pPr>
            <a:r>
              <a:rPr lang="en-US" sz="1800" u="sng" dirty="0" smtClean="0"/>
              <a:t>New Labels????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Warrant (acetochlor)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Pyroxasulfone (KIH-485)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Zidua (BASF),  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Fierce (Valor + Pyrox) (Valent)</a:t>
            </a:r>
          </a:p>
          <a:p>
            <a:pPr lvl="1">
              <a:defRPr/>
            </a:pPr>
            <a:endParaRPr lang="en-US" sz="1800" dirty="0"/>
          </a:p>
          <a:p>
            <a:pPr>
              <a:defRPr/>
            </a:pPr>
            <a:r>
              <a:rPr lang="en-US" sz="1800" u="sng" dirty="0" smtClean="0"/>
              <a:t>Drift/Sprayer Contamination Issues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glyphosate, dicamba, glufosinate, 2,4-D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Publication</a:t>
            </a:r>
            <a:br>
              <a:rPr lang="en-US" dirty="0" smtClean="0"/>
            </a:br>
            <a:r>
              <a:rPr lang="en-US" sz="3200" i="1" dirty="0" smtClean="0">
                <a:solidFill>
                  <a:schemeClr val="tx1"/>
                </a:solidFill>
              </a:rPr>
              <a:t>“Peanut Response to Dicamba”</a:t>
            </a:r>
          </a:p>
        </p:txBody>
      </p:sp>
      <p:sp>
        <p:nvSpPr>
          <p:cNvPr id="162818" name="Content Placeholder 3"/>
          <p:cNvSpPr>
            <a:spLocks noGrp="1"/>
          </p:cNvSpPr>
          <p:nvPr>
            <p:ph sz="half" idx="2"/>
          </p:nvPr>
        </p:nvSpPr>
        <p:spPr>
          <a:xfrm>
            <a:off x="2133600" y="5410200"/>
            <a:ext cx="5334000" cy="981075"/>
          </a:xfrm>
        </p:spPr>
        <p:txBody>
          <a:bodyPr/>
          <a:lstStyle/>
          <a:p>
            <a:r>
              <a:rPr lang="en-US" sz="2400" dirty="0" smtClean="0"/>
              <a:t>UGA Circular 1015, April 2012</a:t>
            </a:r>
          </a:p>
        </p:txBody>
      </p:sp>
      <p:sp>
        <p:nvSpPr>
          <p:cNvPr id="162819" name="Rectangle 1"/>
          <p:cNvSpPr>
            <a:spLocks noChangeArrowheads="1"/>
          </p:cNvSpPr>
          <p:nvPr/>
        </p:nvSpPr>
        <p:spPr bwMode="auto">
          <a:xfrm>
            <a:off x="1800225" y="5943600"/>
            <a:ext cx="7315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http://www.caes.uga.edu/applications/publications/files/pdf/C%201015_1.PDF</a:t>
            </a:r>
          </a:p>
        </p:txBody>
      </p:sp>
      <p:pic>
        <p:nvPicPr>
          <p:cNvPr id="162820" name="Picture 2"/>
          <p:cNvPicPr>
            <a:picLocks noChangeAspect="1" noChangeArrowheads="1"/>
          </p:cNvPicPr>
          <p:nvPr/>
        </p:nvPicPr>
        <p:blipFill>
          <a:blip r:embed="rId2"/>
          <a:srcRect l="32539" t="21931" r="32602" b="18639"/>
          <a:stretch>
            <a:fillRect/>
          </a:stretch>
        </p:blipFill>
        <p:spPr bwMode="auto">
          <a:xfrm>
            <a:off x="1743075" y="1447800"/>
            <a:ext cx="3603983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6" t="18597" r="29447" b="5515"/>
          <a:stretch/>
        </p:blipFill>
        <p:spPr bwMode="auto">
          <a:xfrm>
            <a:off x="5486400" y="1459738"/>
            <a:ext cx="3331501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1656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77200" cy="8382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Estimated Peanut Yields Losses (%) caused by glufosinate (Liberty 2.34SL)**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8261641"/>
              </p:ext>
            </p:extLst>
          </p:nvPr>
        </p:nvGraphicFramePr>
        <p:xfrm>
          <a:off x="1371600" y="1600200"/>
          <a:ext cx="6553200" cy="3740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300"/>
                <a:gridCol w="1638300"/>
                <a:gridCol w="1638300"/>
                <a:gridCol w="1638300"/>
              </a:tblGrid>
              <a:tr h="524211">
                <a:tc rowSpan="2"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Rate/A</a:t>
                      </a:r>
                    </a:p>
                    <a:p>
                      <a:pPr algn="ctr"/>
                      <a:r>
                        <a:rPr lang="en-US" sz="1800" dirty="0" smtClean="0"/>
                        <a:t> (ozs)</a:t>
                      </a:r>
                      <a:endParaRPr lang="en-US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Time (DAP)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</a:tr>
              <a:tr h="5954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30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60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90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242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/>
                </a:tc>
              </a:tr>
              <a:tr h="5242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/>
                </a:tc>
              </a:tr>
              <a:tr h="5242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26</a:t>
                      </a:r>
                      <a:endParaRPr lang="en-US" sz="1800" dirty="0"/>
                    </a:p>
                  </a:txBody>
                  <a:tcPr/>
                </a:tc>
              </a:tr>
              <a:tr h="5242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42</a:t>
                      </a:r>
                      <a:endParaRPr lang="en-US" sz="1800" dirty="0"/>
                    </a:p>
                  </a:txBody>
                  <a:tcPr/>
                </a:tc>
              </a:tr>
              <a:tr h="5242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76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6248400"/>
            <a:ext cx="376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35742A">
                    <a:lumMod val="75000"/>
                  </a:srgbClr>
                </a:solidFill>
              </a:rPr>
              <a:t>**GA-06G, 4 site years in Georgia (Ponder + Plains)</a:t>
            </a:r>
          </a:p>
          <a:p>
            <a:endParaRPr lang="en-US" sz="1200" i="1" dirty="0">
              <a:solidFill>
                <a:srgbClr val="35742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Publication</a:t>
            </a:r>
            <a:br>
              <a:rPr lang="en-US" dirty="0" smtClean="0"/>
            </a:br>
            <a:r>
              <a:rPr lang="en-US" sz="3200" i="1" dirty="0" smtClean="0">
                <a:solidFill>
                  <a:schemeClr val="tx1"/>
                </a:solidFill>
              </a:rPr>
              <a:t>“Peanut Response to Liberty”</a:t>
            </a:r>
          </a:p>
        </p:txBody>
      </p:sp>
      <p:sp>
        <p:nvSpPr>
          <p:cNvPr id="162818" name="Content Placeholder 3"/>
          <p:cNvSpPr>
            <a:spLocks noGrp="1"/>
          </p:cNvSpPr>
          <p:nvPr>
            <p:ph sz="half" idx="2"/>
          </p:nvPr>
        </p:nvSpPr>
        <p:spPr>
          <a:xfrm>
            <a:off x="2133599" y="5742890"/>
            <a:ext cx="5334000" cy="981075"/>
          </a:xfrm>
        </p:spPr>
        <p:txBody>
          <a:bodyPr/>
          <a:lstStyle/>
          <a:p>
            <a:r>
              <a:rPr lang="en-US" sz="2400" dirty="0" smtClean="0"/>
              <a:t>UGA Circular 1025, January 2013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2" t="11540" r="28852" b="5255"/>
          <a:stretch/>
        </p:blipFill>
        <p:spPr bwMode="auto">
          <a:xfrm>
            <a:off x="1752600" y="1332118"/>
            <a:ext cx="3365026" cy="431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3" t="12796" r="28837" b="4910"/>
          <a:stretch/>
        </p:blipFill>
        <p:spPr bwMode="auto">
          <a:xfrm>
            <a:off x="5257800" y="1295400"/>
            <a:ext cx="3404819" cy="431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0818" y="6216134"/>
            <a:ext cx="6781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http://www.caes.uga.edu/Publications/pubDetail.cfm?pk_id=8022</a:t>
            </a:r>
          </a:p>
        </p:txBody>
      </p:sp>
    </p:spTree>
    <p:extLst>
      <p:ext uri="{BB962C8B-B14F-4D97-AF65-F5344CB8AC3E}">
        <p14:creationId xmlns:p14="http://schemas.microsoft.com/office/powerpoint/2010/main" val="7039741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Estimated Peanut Yield Loss (%) Caused by 2,4-D amine 3.8SL**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736814"/>
              </p:ext>
            </p:extLst>
          </p:nvPr>
        </p:nvGraphicFramePr>
        <p:xfrm>
          <a:off x="457200" y="1752600"/>
          <a:ext cx="8229600" cy="279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Rate/A</a:t>
                      </a:r>
                    </a:p>
                    <a:p>
                      <a:pPr algn="ctr"/>
                      <a:r>
                        <a:rPr lang="en-US" dirty="0" smtClean="0"/>
                        <a:t>(ozs/A)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</a:t>
                      </a:r>
                      <a:r>
                        <a:rPr lang="en-US" baseline="0" dirty="0" smtClean="0"/>
                        <a:t> of Application (DAP)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40132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4913" name="TextBox 4"/>
          <p:cNvSpPr txBox="1">
            <a:spLocks noChangeArrowheads="1"/>
          </p:cNvSpPr>
          <p:nvPr/>
        </p:nvSpPr>
        <p:spPr bwMode="auto">
          <a:xfrm>
            <a:off x="501267" y="4583668"/>
            <a:ext cx="59343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**Pooled </a:t>
            </a:r>
            <a:r>
              <a:rPr lang="en-US" dirty="0">
                <a:solidFill>
                  <a:srgbClr val="000000"/>
                </a:solidFill>
              </a:rPr>
              <a:t>over </a:t>
            </a:r>
            <a:r>
              <a:rPr lang="en-US" dirty="0" smtClean="0">
                <a:solidFill>
                  <a:srgbClr val="000000"/>
                </a:solidFill>
              </a:rPr>
              <a:t>4 site-years in Georgia (Ty Ty, Attapulgus)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9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Potential New Peanut Labels?????</a:t>
            </a:r>
            <a:br>
              <a:rPr lang="en-US" sz="3200" dirty="0" smtClean="0"/>
            </a:br>
            <a:r>
              <a:rPr lang="en-US" sz="3200" b="1" i="1" u="sng" dirty="0" smtClean="0">
                <a:solidFill>
                  <a:srgbClr val="FF0000"/>
                </a:solidFill>
              </a:rPr>
              <a:t>May or May Not Happen</a:t>
            </a:r>
            <a:endParaRPr lang="en-US" sz="3200" b="1" i="1" u="sng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FIER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39622"/>
          <a:stretch>
            <a:fillRect/>
          </a:stretch>
        </p:blipFill>
        <p:spPr>
          <a:xfrm>
            <a:off x="3840944" y="3200400"/>
            <a:ext cx="3443312" cy="921648"/>
          </a:xfrm>
          <a:prstGeom prst="rect">
            <a:avLst/>
          </a:prstGeom>
        </p:spPr>
      </p:pic>
      <p:pic>
        <p:nvPicPr>
          <p:cNvPr id="6" name="Picture 5" descr="WARRAN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3097940" cy="125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Zidua_RG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5181600"/>
            <a:ext cx="2878498" cy="107095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48200" y="4122048"/>
            <a:ext cx="170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(Valor + Zidua)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5999" y="626208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(pyroxasulfone)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3754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Dual Magnum vs. Warrant </a:t>
            </a:r>
            <a:br>
              <a:rPr lang="en-US" sz="2800" dirty="0" smtClean="0"/>
            </a:br>
            <a:r>
              <a:rPr lang="en-US" sz="2800" dirty="0" smtClean="0"/>
              <a:t>Peanut Weed Control Programs– 2012</a:t>
            </a:r>
            <a:endParaRPr lang="en-US" sz="2400" i="1" dirty="0" smtClean="0">
              <a:solidFill>
                <a:srgbClr val="0070C0"/>
              </a:solidFill>
            </a:endParaRPr>
          </a:p>
        </p:txBody>
      </p:sp>
      <p:sp>
        <p:nvSpPr>
          <p:cNvPr id="153602" name="TextBox 5"/>
          <p:cNvSpPr txBox="1">
            <a:spLocks noChangeArrowheads="1"/>
          </p:cNvSpPr>
          <p:nvPr/>
        </p:nvSpPr>
        <p:spPr bwMode="auto">
          <a:xfrm>
            <a:off x="0" y="6257925"/>
            <a:ext cx="700833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 dirty="0" smtClean="0"/>
              <a:t>PE-18-12</a:t>
            </a:r>
            <a:endParaRPr lang="en-US" sz="1100" i="1" dirty="0"/>
          </a:p>
          <a:p>
            <a:r>
              <a:rPr lang="en-US" sz="1100" i="1" dirty="0"/>
              <a:t>July </a:t>
            </a:r>
            <a:r>
              <a:rPr lang="en-US" sz="1100" i="1" dirty="0" smtClean="0"/>
              <a:t>18</a:t>
            </a:r>
            <a:endParaRPr lang="en-US" sz="1100" i="1" dirty="0"/>
          </a:p>
          <a:p>
            <a:r>
              <a:rPr lang="en-US" sz="1100" i="1" dirty="0" smtClean="0"/>
              <a:t>75 </a:t>
            </a:r>
            <a:r>
              <a:rPr lang="en-US" sz="1100" i="1" dirty="0"/>
              <a:t>DAP</a:t>
            </a:r>
          </a:p>
        </p:txBody>
      </p:sp>
      <p:sp>
        <p:nvSpPr>
          <p:cNvPr id="153603" name="TextBox 6"/>
          <p:cNvSpPr txBox="1">
            <a:spLocks noChangeArrowheads="1"/>
          </p:cNvSpPr>
          <p:nvPr/>
        </p:nvSpPr>
        <p:spPr bwMode="auto">
          <a:xfrm>
            <a:off x="1216442" y="5334000"/>
            <a:ext cx="658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53605" name="Rectangle 1"/>
          <p:cNvSpPr>
            <a:spLocks noChangeArrowheads="1"/>
          </p:cNvSpPr>
          <p:nvPr/>
        </p:nvSpPr>
        <p:spPr bwMode="auto">
          <a:xfrm>
            <a:off x="3181350" y="5329282"/>
            <a:ext cx="266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Prowl H</a:t>
            </a:r>
            <a:r>
              <a:rPr lang="en-US" sz="1200" baseline="-25000" dirty="0"/>
              <a:t>2</a:t>
            </a:r>
            <a:r>
              <a:rPr lang="en-US" sz="1200" dirty="0"/>
              <a:t>O @ 34 oz/A (PRE)</a:t>
            </a:r>
          </a:p>
          <a:p>
            <a:pPr algn="ctr"/>
            <a:r>
              <a:rPr lang="en-US" sz="1200" dirty="0"/>
              <a:t>Gramoxone SL @ 12 oz/A </a:t>
            </a:r>
            <a:r>
              <a:rPr lang="en-US" sz="1200" dirty="0" smtClean="0"/>
              <a:t>(21 </a:t>
            </a:r>
            <a:r>
              <a:rPr lang="en-US" sz="1200" dirty="0"/>
              <a:t>DAP)</a:t>
            </a:r>
          </a:p>
          <a:p>
            <a:pPr algn="ctr"/>
            <a:r>
              <a:rPr lang="en-US" sz="1200" dirty="0"/>
              <a:t>Storm @ 16 oz/A </a:t>
            </a:r>
            <a:r>
              <a:rPr lang="en-US" sz="1200" dirty="0" smtClean="0"/>
              <a:t>(21 </a:t>
            </a:r>
            <a:r>
              <a:rPr lang="en-US" sz="1200" dirty="0"/>
              <a:t>DAP)</a:t>
            </a:r>
          </a:p>
          <a:p>
            <a:pPr algn="ctr"/>
            <a:r>
              <a:rPr lang="en-US" sz="1200" dirty="0"/>
              <a:t>Dual Magnum @ 16 oz/A </a:t>
            </a:r>
            <a:r>
              <a:rPr lang="en-US" sz="1200" dirty="0" smtClean="0"/>
              <a:t>(21 </a:t>
            </a:r>
            <a:r>
              <a:rPr lang="en-US" sz="1200" dirty="0"/>
              <a:t>DAP)</a:t>
            </a:r>
          </a:p>
          <a:p>
            <a:pPr algn="ctr"/>
            <a:r>
              <a:rPr lang="en-US" sz="1200" dirty="0"/>
              <a:t>Cadre @ 4 oz/A </a:t>
            </a:r>
            <a:r>
              <a:rPr lang="en-US" sz="1200" dirty="0" smtClean="0"/>
              <a:t>(39 </a:t>
            </a:r>
            <a:r>
              <a:rPr lang="en-US" sz="1200" dirty="0"/>
              <a:t>DAP)</a:t>
            </a:r>
          </a:p>
          <a:p>
            <a:pPr algn="ctr"/>
            <a:r>
              <a:rPr lang="en-US" sz="1200" dirty="0"/>
              <a:t>Dual Magnum @ 16 oz/A </a:t>
            </a:r>
            <a:r>
              <a:rPr lang="en-US" sz="1200" dirty="0" smtClean="0"/>
              <a:t>(39 </a:t>
            </a:r>
            <a:r>
              <a:rPr lang="en-US" sz="1200" dirty="0"/>
              <a:t>DAP)</a:t>
            </a:r>
          </a:p>
        </p:txBody>
      </p:sp>
      <p:pic>
        <p:nvPicPr>
          <p:cNvPr id="308226" name="Picture 2" descr="I:\field pictures\2012 field shots\pe-18-12\july 18\Picture 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27" name="Picture 3" descr="I:\field pictures\2012 field shots\pe-18-12\july 18\Picture 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field pictures\2012 field shots\pe-18-12\july 18\Picture 0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57800" y="532928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Prowl H</a:t>
            </a:r>
            <a:r>
              <a:rPr lang="en-US" sz="1200" baseline="-25000" dirty="0"/>
              <a:t>2</a:t>
            </a:r>
            <a:r>
              <a:rPr lang="en-US" sz="1200" dirty="0"/>
              <a:t>O @ 34 oz/A (PRE)</a:t>
            </a:r>
          </a:p>
          <a:p>
            <a:pPr algn="ctr"/>
            <a:r>
              <a:rPr lang="en-US" sz="1200" dirty="0"/>
              <a:t>Gramoxone SL @ 12 oz/A (21 DAP)</a:t>
            </a:r>
          </a:p>
          <a:p>
            <a:pPr algn="ctr"/>
            <a:r>
              <a:rPr lang="en-US" sz="1200" dirty="0"/>
              <a:t>Storm @ 16 oz/A (21 DAP)</a:t>
            </a:r>
          </a:p>
          <a:p>
            <a:pPr algn="ctr"/>
            <a:r>
              <a:rPr lang="en-US" sz="1200" dirty="0" smtClean="0"/>
              <a:t>Warrant @ 48 oz/A </a:t>
            </a:r>
            <a:r>
              <a:rPr lang="en-US" sz="1200" dirty="0"/>
              <a:t>(21 DAP</a:t>
            </a:r>
            <a:r>
              <a:rPr lang="en-US" sz="1200" dirty="0" smtClean="0"/>
              <a:t>)</a:t>
            </a:r>
          </a:p>
          <a:p>
            <a:pPr algn="ctr"/>
            <a:r>
              <a:rPr lang="en-US" sz="1200" dirty="0" smtClean="0"/>
              <a:t>NIS @ 0.25% v/v (21 DAP)</a:t>
            </a:r>
            <a:endParaRPr lang="en-US" sz="1200" dirty="0"/>
          </a:p>
          <a:p>
            <a:pPr algn="ctr"/>
            <a:r>
              <a:rPr lang="en-US" sz="1200" dirty="0"/>
              <a:t>Cadre @ 4 oz/A (39 DAP)</a:t>
            </a:r>
          </a:p>
          <a:p>
            <a:pPr algn="ctr"/>
            <a:r>
              <a:rPr lang="en-US" sz="1200" dirty="0" smtClean="0"/>
              <a:t>Warrant @ 48 oz/A </a:t>
            </a:r>
            <a:r>
              <a:rPr lang="en-US" sz="1200" dirty="0"/>
              <a:t>(39 DAP</a:t>
            </a:r>
            <a:r>
              <a:rPr lang="en-US" sz="1200" dirty="0" smtClean="0"/>
              <a:t>)</a:t>
            </a:r>
          </a:p>
          <a:p>
            <a:pPr algn="ctr"/>
            <a:r>
              <a:rPr lang="en-US" sz="1200" dirty="0" smtClean="0"/>
              <a:t>NIS @ 0.25% v/v (39 DAP)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19580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Weed Control with Zidua – 5 WAT</a:t>
            </a:r>
          </a:p>
        </p:txBody>
      </p:sp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457200" y="5734050"/>
            <a:ext cx="3429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 pitchFamily="34" charset="0"/>
              </a:rPr>
              <a:t>NTC</a:t>
            </a:r>
            <a:endParaRPr lang="en-US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6083" name="TextBox 6"/>
          <p:cNvSpPr txBox="1">
            <a:spLocks noChangeArrowheads="1"/>
          </p:cNvSpPr>
          <p:nvPr/>
        </p:nvSpPr>
        <p:spPr bwMode="auto">
          <a:xfrm>
            <a:off x="5257800" y="5734050"/>
            <a:ext cx="3429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 pitchFamily="34" charset="0"/>
              </a:rPr>
              <a:t>Zidua 85 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WG </a:t>
            </a:r>
            <a:endParaRPr lang="en-US" sz="2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 pitchFamily="34" charset="0"/>
              </a:rPr>
              <a:t>@ 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1.5 oz/A*</a:t>
            </a:r>
          </a:p>
        </p:txBody>
      </p:sp>
      <p:pic>
        <p:nvPicPr>
          <p:cNvPr id="46084" name="Picture 4" descr="G:\NC05-11\6.25.11\IMG_6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13" y="1143000"/>
            <a:ext cx="3443287" cy="459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5" name="Picture 6" descr="G:\NC05-11\6.25.11\IMG_6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3513" y="1143000"/>
            <a:ext cx="3443287" cy="459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6086" name="TextBox 4"/>
          <p:cNvSpPr txBox="1">
            <a:spLocks noChangeArrowheads="1"/>
          </p:cNvSpPr>
          <p:nvPr/>
        </p:nvSpPr>
        <p:spPr bwMode="auto">
          <a:xfrm>
            <a:off x="0" y="6549395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Calibri" pitchFamily="34" charset="0"/>
              </a:rPr>
              <a:t>NC-05-11</a:t>
            </a:r>
            <a:endParaRPr lang="en-US" sz="11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" name="Picture 4" descr="Zidua_RG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3000"/>
            <a:ext cx="1766094" cy="658019"/>
          </a:xfrm>
          <a:prstGeom prst="rect">
            <a:avLst/>
          </a:prstGeom>
          <a:solidFill>
            <a:schemeClr val="bg1">
              <a:lumMod val="85000"/>
            </a:schemeClr>
          </a:solidFill>
          <a:extLst/>
        </p:spPr>
      </p:pic>
    </p:spTree>
    <p:extLst>
      <p:ext uri="{BB962C8B-B14F-4D97-AF65-F5344CB8AC3E}">
        <p14:creationId xmlns:p14="http://schemas.microsoft.com/office/powerpoint/2010/main" val="240194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</a:p>
        </p:txBody>
      </p:sp>
      <p:pic>
        <p:nvPicPr>
          <p:cNvPr id="165890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6400" y="1447800"/>
            <a:ext cx="3527425" cy="2644775"/>
          </a:xfrm>
        </p:spPr>
      </p:pic>
      <p:sp>
        <p:nvSpPr>
          <p:cNvPr id="165891" name="Content Placeholder 5"/>
          <p:cNvSpPr>
            <a:spLocks noGrp="1"/>
          </p:cNvSpPr>
          <p:nvPr>
            <p:ph sz="half" idx="2"/>
          </p:nvPr>
        </p:nvSpPr>
        <p:spPr>
          <a:xfrm>
            <a:off x="5334000" y="914400"/>
            <a:ext cx="3529013" cy="5095875"/>
          </a:xfrm>
        </p:spPr>
        <p:txBody>
          <a:bodyPr/>
          <a:lstStyle/>
          <a:p>
            <a:r>
              <a:rPr lang="en-US" sz="2400" dirty="0" smtClean="0"/>
              <a:t>Next 2-5 years</a:t>
            </a:r>
          </a:p>
          <a:p>
            <a:pPr lvl="1"/>
            <a:r>
              <a:rPr lang="en-US" i="1" dirty="0" smtClean="0">
                <a:solidFill>
                  <a:srgbClr val="0070C0"/>
                </a:solidFill>
              </a:rPr>
              <a:t>Warrant</a:t>
            </a:r>
          </a:p>
          <a:p>
            <a:pPr lvl="1"/>
            <a:r>
              <a:rPr lang="en-US" i="1" dirty="0" smtClean="0">
                <a:solidFill>
                  <a:srgbClr val="0070C0"/>
                </a:solidFill>
              </a:rPr>
              <a:t>Maybe Zidua???</a:t>
            </a:r>
          </a:p>
          <a:p>
            <a:pPr lvl="1"/>
            <a:endParaRPr lang="en-US" dirty="0" smtClean="0"/>
          </a:p>
          <a:p>
            <a:r>
              <a:rPr lang="en-US" sz="2400" dirty="0" smtClean="0"/>
              <a:t>After that?????</a:t>
            </a:r>
          </a:p>
          <a:p>
            <a:endParaRPr lang="en-US" sz="2400" dirty="0" smtClean="0"/>
          </a:p>
          <a:p>
            <a:r>
              <a:rPr lang="en-US" sz="2400" dirty="0" smtClean="0"/>
              <a:t>Desperately need a new MOA!!!!!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↑Selection pressure</a:t>
            </a:r>
          </a:p>
          <a:p>
            <a:pPr lvl="2"/>
            <a:r>
              <a:rPr lang="en-US" i="1" dirty="0" smtClean="0">
                <a:solidFill>
                  <a:srgbClr val="0070C0"/>
                </a:solidFill>
              </a:rPr>
              <a:t>Valor, Reflex</a:t>
            </a:r>
          </a:p>
          <a:p>
            <a:pPr lvl="2"/>
            <a:r>
              <a:rPr lang="en-US" i="1" dirty="0" smtClean="0">
                <a:solidFill>
                  <a:srgbClr val="0070C0"/>
                </a:solidFill>
              </a:rPr>
              <a:t>Dual, Warrant</a:t>
            </a:r>
          </a:p>
          <a:p>
            <a:endParaRPr lang="en-US" sz="2400" dirty="0" smtClean="0"/>
          </a:p>
          <a:p>
            <a:r>
              <a:rPr lang="en-US" sz="2400" dirty="0" smtClean="0"/>
              <a:t>2,4-D and </a:t>
            </a:r>
            <a:r>
              <a:rPr lang="en-US" sz="2400" b="1" i="1" u="sng" dirty="0" smtClean="0"/>
              <a:t>dicamba</a:t>
            </a:r>
            <a:r>
              <a:rPr lang="en-US" sz="2400" dirty="0" smtClean="0"/>
              <a:t> resistant cotton?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58200" cy="712787"/>
          </a:xfrm>
        </p:spPr>
        <p:txBody>
          <a:bodyPr/>
          <a:lstStyle/>
          <a:p>
            <a:r>
              <a:rPr lang="en-US" sz="3600" smtClean="0"/>
              <a:t>Popular Herbicides That We Must Protect From Resistance</a:t>
            </a:r>
          </a:p>
        </p:txBody>
      </p:sp>
      <p:pic>
        <p:nvPicPr>
          <p:cNvPr id="177155" name="Picture 5" descr="WARRAN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2362200"/>
            <a:ext cx="3098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2" descr="http://www.syngentacropprotection-us.com/images/prod_logos/logo_Dual_Magn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14450"/>
            <a:ext cx="38798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27419" r="13132" b="5844"/>
          <a:stretch>
            <a:fillRect/>
          </a:stretch>
        </p:blipFill>
        <p:spPr bwMode="auto">
          <a:xfrm>
            <a:off x="838200" y="1524000"/>
            <a:ext cx="3659188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706813"/>
            <a:ext cx="228441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038600"/>
            <a:ext cx="33448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663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619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1828800" y="5776913"/>
            <a:ext cx="204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www.gaweed.com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146800"/>
            <a:ext cx="655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93010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Palmer Amaranth Control</a:t>
            </a:r>
            <a:br>
              <a:rPr lang="en-US" dirty="0" smtClean="0"/>
            </a:br>
            <a:r>
              <a:rPr lang="en-US" sz="3200" i="1" dirty="0" smtClean="0">
                <a:solidFill>
                  <a:srgbClr val="0070C0"/>
                </a:solidFill>
              </a:rPr>
              <a:t>Integrated Program Approach</a:t>
            </a:r>
          </a:p>
        </p:txBody>
      </p:sp>
      <p:pic>
        <p:nvPicPr>
          <p:cNvPr id="97283" name="Picture 4" descr="Picture 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700" r="-256"/>
          <a:stretch>
            <a:fillRect/>
          </a:stretch>
        </p:blipFill>
        <p:spPr bwMode="auto">
          <a:xfrm>
            <a:off x="2895600" y="1676400"/>
            <a:ext cx="3074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nov2 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r="26250"/>
          <a:stretch>
            <a:fillRect/>
          </a:stretch>
        </p:blipFill>
        <p:spPr bwMode="auto">
          <a:xfrm>
            <a:off x="228600" y="1524000"/>
            <a:ext cx="2549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12" descr="Gavin Spraying Soybe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4770437"/>
            <a:ext cx="32766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4114800"/>
            <a:ext cx="279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4" name="Picture 2" descr="I:\field pictures\2012 field shots\pe-16-12\may 18\Picture 0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9" y="4191000"/>
            <a:ext cx="1895475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43050"/>
            <a:ext cx="85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Tillage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95600" y="30480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Rye Cover Crop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3151" y="4200525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Twin Rows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74938" y="477043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Herbicides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42457" y="4200525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Hand-Weeding</a:t>
            </a:r>
            <a:endParaRPr lang="en-US" dirty="0"/>
          </a:p>
        </p:txBody>
      </p:sp>
      <p:pic>
        <p:nvPicPr>
          <p:cNvPr id="325635" name="Picture 3" descr="C:\prostkoeric C drive\equipment pictures\irrigation\Picture 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46" y="1676400"/>
            <a:ext cx="2892954" cy="216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84900" y="172771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Irrigation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Absolutely, must start clean or you will lose!</a:t>
            </a:r>
          </a:p>
        </p:txBody>
      </p:sp>
      <p:pic>
        <p:nvPicPr>
          <p:cNvPr id="41987" name="Picture 2" descr="I:\field pictures\2010 field shots\june 3\Picture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63650"/>
            <a:ext cx="3154362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 descr="I:\field pictures\2010 field shots\june 3\Picture 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90950"/>
            <a:ext cx="32496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C:\prostkoeric C drive\weeds\pigweeds\Picture 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2" y="379095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 descr="C:\prostkoeric C drive\weeds\pigweeds\Picture 0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27138"/>
            <a:ext cx="3230563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68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Palmer Amaranth Control in Peanut – 2012</a:t>
            </a:r>
            <a:br>
              <a:rPr lang="en-US" sz="2800" dirty="0" smtClean="0"/>
            </a:br>
            <a:r>
              <a:rPr lang="en-US" sz="2400" i="1" dirty="0" smtClean="0">
                <a:solidFill>
                  <a:srgbClr val="0070C0"/>
                </a:solidFill>
              </a:rPr>
              <a:t>(Valor/Strongarm Based Program)</a:t>
            </a:r>
          </a:p>
        </p:txBody>
      </p:sp>
      <p:sp>
        <p:nvSpPr>
          <p:cNvPr id="152578" name="TextBox 5"/>
          <p:cNvSpPr txBox="1">
            <a:spLocks noChangeArrowheads="1"/>
          </p:cNvSpPr>
          <p:nvPr/>
        </p:nvSpPr>
        <p:spPr bwMode="auto">
          <a:xfrm>
            <a:off x="76200" y="5934075"/>
            <a:ext cx="11592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PE-04-12</a:t>
            </a:r>
          </a:p>
          <a:p>
            <a:r>
              <a:rPr lang="en-US" dirty="0"/>
              <a:t>July </a:t>
            </a:r>
            <a:r>
              <a:rPr lang="en-US" dirty="0" smtClean="0"/>
              <a:t>18</a:t>
            </a:r>
            <a:endParaRPr lang="en-US" dirty="0"/>
          </a:p>
          <a:p>
            <a:r>
              <a:rPr lang="en-US" dirty="0" smtClean="0"/>
              <a:t>83 </a:t>
            </a:r>
            <a:r>
              <a:rPr lang="en-US" dirty="0"/>
              <a:t>DAP</a:t>
            </a:r>
          </a:p>
        </p:txBody>
      </p:sp>
      <p:sp>
        <p:nvSpPr>
          <p:cNvPr id="152579" name="TextBox 6"/>
          <p:cNvSpPr txBox="1">
            <a:spLocks noChangeArrowheads="1"/>
          </p:cNvSpPr>
          <p:nvPr/>
        </p:nvSpPr>
        <p:spPr bwMode="auto">
          <a:xfrm>
            <a:off x="3162300" y="5749925"/>
            <a:ext cx="65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52580" name="TextBox 7"/>
          <p:cNvSpPr txBox="1">
            <a:spLocks noChangeArrowheads="1"/>
          </p:cNvSpPr>
          <p:nvPr/>
        </p:nvSpPr>
        <p:spPr bwMode="auto">
          <a:xfrm>
            <a:off x="5834595" y="5715000"/>
            <a:ext cx="267387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Prowl H</a:t>
            </a:r>
            <a:r>
              <a:rPr lang="en-US" sz="1400" baseline="-25000" dirty="0"/>
              <a:t>2</a:t>
            </a:r>
            <a:r>
              <a:rPr lang="en-US" sz="1400" dirty="0"/>
              <a:t>O @ 34 oz/A (PRE)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Valor @ 3 oz/A (PRE)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Strongarm @ 0.23 oz/A (PRE)</a:t>
            </a:r>
          </a:p>
          <a:p>
            <a:pPr algn="ctr"/>
            <a:r>
              <a:rPr lang="en-US" sz="1400" dirty="0"/>
              <a:t>Cadre @ 4 oz/A (40 DAP)</a:t>
            </a:r>
          </a:p>
          <a:p>
            <a:pPr algn="ctr"/>
            <a:r>
              <a:rPr lang="en-US" sz="1400" dirty="0"/>
              <a:t>COC @ 1% v/v (40 DAP)</a:t>
            </a:r>
          </a:p>
        </p:txBody>
      </p:sp>
      <p:pic>
        <p:nvPicPr>
          <p:cNvPr id="307202" name="Picture 2" descr="I:\field pictures\2012 field shots\pe-04-12\july 18\Picture 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06" y="1143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03" name="Picture 3" descr="I:\field pictures\2012 field shots\pe-04-12\july 18\Picture 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5410200" y="3124200"/>
            <a:ext cx="1143000" cy="2209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H="1" flipV="1">
            <a:off x="7239000" y="3124200"/>
            <a:ext cx="1236663" cy="2057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2464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Valor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365067" cy="4705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6257836"/>
            <a:ext cx="9717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i="1" dirty="0" smtClean="0">
                <a:solidFill>
                  <a:prstClr val="black"/>
                </a:solidFill>
                <a:latin typeface="Calibri"/>
              </a:rPr>
              <a:t>James Jacobs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i="1" dirty="0" smtClean="0">
                <a:solidFill>
                  <a:prstClr val="black"/>
                </a:solidFill>
                <a:latin typeface="Calibri"/>
              </a:rPr>
              <a:t>Pierce Co.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i="1" dirty="0" smtClean="0">
                <a:solidFill>
                  <a:prstClr val="black"/>
                </a:solidFill>
                <a:latin typeface="Calibri"/>
              </a:rPr>
              <a:t>May 24, 2012</a:t>
            </a:r>
            <a:endParaRPr lang="en-US" sz="110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74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Palmer Amaranth Control in Peanut – 2012</a:t>
            </a:r>
            <a:br>
              <a:rPr lang="en-US" sz="2800" dirty="0" smtClean="0"/>
            </a:br>
            <a:r>
              <a:rPr lang="en-US" sz="2400" i="1" dirty="0" smtClean="0">
                <a:solidFill>
                  <a:srgbClr val="0070C0"/>
                </a:solidFill>
              </a:rPr>
              <a:t>(Dual Magnum Based Program)</a:t>
            </a:r>
          </a:p>
        </p:txBody>
      </p:sp>
      <p:sp>
        <p:nvSpPr>
          <p:cNvPr id="153602" name="TextBox 5"/>
          <p:cNvSpPr txBox="1">
            <a:spLocks noChangeArrowheads="1"/>
          </p:cNvSpPr>
          <p:nvPr/>
        </p:nvSpPr>
        <p:spPr bwMode="auto">
          <a:xfrm>
            <a:off x="76200" y="5934075"/>
            <a:ext cx="11592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PE-18-12</a:t>
            </a:r>
            <a:endParaRPr lang="en-US" dirty="0"/>
          </a:p>
          <a:p>
            <a:r>
              <a:rPr lang="en-US" dirty="0"/>
              <a:t>July </a:t>
            </a:r>
            <a:r>
              <a:rPr lang="en-US" dirty="0" smtClean="0"/>
              <a:t>18</a:t>
            </a:r>
            <a:endParaRPr lang="en-US" dirty="0"/>
          </a:p>
          <a:p>
            <a:r>
              <a:rPr lang="en-US" dirty="0" smtClean="0"/>
              <a:t>75 </a:t>
            </a:r>
            <a:r>
              <a:rPr lang="en-US" dirty="0"/>
              <a:t>DAP</a:t>
            </a:r>
          </a:p>
        </p:txBody>
      </p:sp>
      <p:sp>
        <p:nvSpPr>
          <p:cNvPr id="153603" name="TextBox 6"/>
          <p:cNvSpPr txBox="1">
            <a:spLocks noChangeArrowheads="1"/>
          </p:cNvSpPr>
          <p:nvPr/>
        </p:nvSpPr>
        <p:spPr bwMode="auto">
          <a:xfrm>
            <a:off x="3227388" y="5638800"/>
            <a:ext cx="658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53605" name="Rectangle 1"/>
          <p:cNvSpPr>
            <a:spLocks noChangeArrowheads="1"/>
          </p:cNvSpPr>
          <p:nvPr/>
        </p:nvSpPr>
        <p:spPr bwMode="auto">
          <a:xfrm>
            <a:off x="4800600" y="565785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/>
              <a:t>Prowl H</a:t>
            </a:r>
            <a:r>
              <a:rPr lang="en-US" sz="1200" baseline="-25000" dirty="0"/>
              <a:t>2</a:t>
            </a:r>
            <a:r>
              <a:rPr lang="en-US" sz="1200" dirty="0"/>
              <a:t>O @ 34 oz/A (PRE)</a:t>
            </a:r>
          </a:p>
          <a:p>
            <a:pPr algn="ctr"/>
            <a:r>
              <a:rPr lang="en-US" sz="1200" dirty="0"/>
              <a:t>Gramoxone SL @ 12 oz/A </a:t>
            </a:r>
            <a:r>
              <a:rPr lang="en-US" sz="1200" dirty="0" smtClean="0"/>
              <a:t>(21 </a:t>
            </a:r>
            <a:r>
              <a:rPr lang="en-US" sz="1200" dirty="0"/>
              <a:t>DAP)</a:t>
            </a:r>
          </a:p>
          <a:p>
            <a:pPr algn="ctr"/>
            <a:r>
              <a:rPr lang="en-US" sz="1200" dirty="0"/>
              <a:t>Storm @ 16 oz/A </a:t>
            </a:r>
            <a:r>
              <a:rPr lang="en-US" sz="1200" dirty="0" smtClean="0"/>
              <a:t>(21 </a:t>
            </a:r>
            <a:r>
              <a:rPr lang="en-US" sz="1200" dirty="0"/>
              <a:t>DAP)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Dual Magnum @ 16 oz/A </a:t>
            </a:r>
            <a:r>
              <a:rPr lang="en-US" sz="1200" b="1" dirty="0" smtClean="0">
                <a:solidFill>
                  <a:srgbClr val="FF0000"/>
                </a:solidFill>
              </a:rPr>
              <a:t>(21 </a:t>
            </a:r>
            <a:r>
              <a:rPr lang="en-US" sz="1200" b="1" dirty="0">
                <a:solidFill>
                  <a:srgbClr val="FF0000"/>
                </a:solidFill>
              </a:rPr>
              <a:t>DAP)</a:t>
            </a:r>
          </a:p>
          <a:p>
            <a:pPr algn="ctr"/>
            <a:r>
              <a:rPr lang="en-US" sz="1200" dirty="0"/>
              <a:t>Cadre @ 4 oz/A </a:t>
            </a:r>
            <a:r>
              <a:rPr lang="en-US" sz="1200" dirty="0" smtClean="0"/>
              <a:t>(39 </a:t>
            </a:r>
            <a:r>
              <a:rPr lang="en-US" sz="1200" dirty="0"/>
              <a:t>DAP)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Dual Magnum @ 16 oz/A </a:t>
            </a:r>
            <a:r>
              <a:rPr lang="en-US" sz="1200" b="1" dirty="0" smtClean="0">
                <a:solidFill>
                  <a:srgbClr val="FF0000"/>
                </a:solidFill>
              </a:rPr>
              <a:t>(39 </a:t>
            </a:r>
            <a:r>
              <a:rPr lang="en-US" sz="1200" b="1" dirty="0">
                <a:solidFill>
                  <a:srgbClr val="FF0000"/>
                </a:solidFill>
              </a:rPr>
              <a:t>DAP)</a:t>
            </a:r>
          </a:p>
        </p:txBody>
      </p:sp>
      <p:pic>
        <p:nvPicPr>
          <p:cNvPr id="308226" name="Picture 2" descr="I:\field pictures\2012 field shots\pe-18-12\july 18\Picture 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27" name="Picture 3" descr="I:\field pictures\2012 field shots\pe-18-12\july 18\Picture 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049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5257800" y="2743200"/>
            <a:ext cx="1219200" cy="2286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H="1" flipV="1">
            <a:off x="7239000" y="2743200"/>
            <a:ext cx="1447800" cy="2286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522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the top growers do?</a:t>
            </a:r>
            <a:br>
              <a:rPr lang="en-US" dirty="0" smtClean="0"/>
            </a:br>
            <a:r>
              <a:rPr lang="en-US" sz="2000" i="1" dirty="0" smtClean="0"/>
              <a:t>2011 Georgia Peanut Achievement Club Winners</a:t>
            </a:r>
            <a:endParaRPr lang="en-US" sz="2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625850" cy="5095875"/>
          </a:xfrm>
        </p:spPr>
        <p:txBody>
          <a:bodyPr/>
          <a:lstStyle/>
          <a:p>
            <a:r>
              <a:rPr lang="en-US" sz="2000" dirty="0" smtClean="0"/>
              <a:t>10 growers</a:t>
            </a:r>
          </a:p>
          <a:p>
            <a:r>
              <a:rPr lang="en-US" sz="2000" dirty="0" smtClean="0"/>
              <a:t>6202 lbs/A average yield</a:t>
            </a:r>
          </a:p>
          <a:p>
            <a:r>
              <a:rPr lang="en-US" sz="2000" dirty="0" smtClean="0"/>
              <a:t>10/10- irrigated</a:t>
            </a:r>
          </a:p>
          <a:p>
            <a:r>
              <a:rPr lang="en-US" sz="2000" dirty="0" smtClean="0"/>
              <a:t>7/10 – bottom plow</a:t>
            </a:r>
          </a:p>
          <a:p>
            <a:r>
              <a:rPr lang="en-US" sz="2000" dirty="0" smtClean="0"/>
              <a:t>9/10 – twin rows</a:t>
            </a:r>
          </a:p>
          <a:p>
            <a:r>
              <a:rPr lang="en-US" sz="2000" dirty="0" smtClean="0"/>
              <a:t>Herbicides</a:t>
            </a:r>
          </a:p>
          <a:p>
            <a:pPr lvl="1"/>
            <a:r>
              <a:rPr lang="en-US" sz="1600" dirty="0" smtClean="0"/>
              <a:t>8/10 – Sonalan</a:t>
            </a:r>
          </a:p>
          <a:p>
            <a:pPr lvl="1"/>
            <a:r>
              <a:rPr lang="en-US" sz="1600" dirty="0" smtClean="0"/>
              <a:t>9/10 – Valor</a:t>
            </a:r>
          </a:p>
          <a:p>
            <a:pPr lvl="1"/>
            <a:r>
              <a:rPr lang="en-US" sz="1600" dirty="0" smtClean="0"/>
              <a:t>3/10 – Dual</a:t>
            </a:r>
          </a:p>
          <a:p>
            <a:pPr lvl="1"/>
            <a:r>
              <a:rPr lang="en-US" sz="1600" dirty="0" smtClean="0"/>
              <a:t>8/10 – Cadre</a:t>
            </a:r>
          </a:p>
          <a:p>
            <a:pPr lvl="1"/>
            <a:r>
              <a:rPr lang="en-US" sz="1600" dirty="0" smtClean="0"/>
              <a:t>6/10 – 2,4-DB</a:t>
            </a:r>
          </a:p>
          <a:p>
            <a:pPr lvl="1"/>
            <a:r>
              <a:rPr lang="en-US" sz="1600" dirty="0" smtClean="0"/>
              <a:t>3/10 – Gramoxone</a:t>
            </a:r>
          </a:p>
          <a:p>
            <a:pPr lvl="1"/>
            <a:r>
              <a:rPr lang="en-US" sz="1600" dirty="0" smtClean="0"/>
              <a:t>2/10 – Prowl</a:t>
            </a:r>
          </a:p>
          <a:p>
            <a:pPr lvl="1"/>
            <a:r>
              <a:rPr lang="en-US" sz="1600" dirty="0" smtClean="0"/>
              <a:t>2/10 - Strongarm </a:t>
            </a:r>
          </a:p>
          <a:p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19200"/>
            <a:ext cx="3529013" cy="2642164"/>
          </a:xfrm>
        </p:spPr>
      </p:pic>
      <p:pic>
        <p:nvPicPr>
          <p:cNvPr id="328706" name="Picture 2" descr="C:\Documents and Settings\eprostko\Local Settings\Temporary Internet Files\Content.IE5\1C9P8O2C\MP90040237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1776835" cy="26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0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Paraquat Injury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703611" y="1312693"/>
            <a:ext cx="4083050" cy="5095875"/>
          </a:xfrm>
        </p:spPr>
        <p:txBody>
          <a:bodyPr/>
          <a:lstStyle/>
          <a:p>
            <a:r>
              <a:rPr lang="en-US" sz="2000" dirty="0" smtClean="0"/>
              <a:t>Weed-free trials conducted in 2010-2012</a:t>
            </a:r>
          </a:p>
          <a:p>
            <a:endParaRPr lang="en-US" sz="2000" dirty="0" smtClean="0"/>
          </a:p>
          <a:p>
            <a:r>
              <a:rPr lang="en-US" sz="2000" dirty="0" smtClean="0"/>
              <a:t>10/10 comparisons (100%)</a:t>
            </a:r>
          </a:p>
          <a:p>
            <a:pPr lvl="1"/>
            <a:r>
              <a:rPr lang="en-US" sz="2000" i="1" dirty="0" smtClean="0"/>
              <a:t>no negative yield effects</a:t>
            </a:r>
          </a:p>
          <a:p>
            <a:pPr lvl="1"/>
            <a:r>
              <a:rPr lang="en-US" sz="2000" i="1" dirty="0" smtClean="0"/>
              <a:t>Gramoxone (+/-) Storm or Basagran</a:t>
            </a:r>
          </a:p>
          <a:p>
            <a:endParaRPr lang="en-US" sz="2400" dirty="0" smtClean="0"/>
          </a:p>
        </p:txBody>
      </p:sp>
      <p:pic>
        <p:nvPicPr>
          <p:cNvPr id="1026" name="Picture 2" descr="http://www.syngentacropprotection-us.com/images/prod_logos/Gramoxone_SL_2.0_RGB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905000"/>
            <a:ext cx="1695447" cy="2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azone® 3SL">
            <a:hlinkClick r:id="rId3" tooltip="Label Information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t="14155" r="1860" b="12645"/>
          <a:stretch/>
        </p:blipFill>
        <p:spPr bwMode="auto">
          <a:xfrm>
            <a:off x="80554" y="2286000"/>
            <a:ext cx="155448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 t="42044" r="50006" b="44240"/>
          <a:stretch/>
        </p:blipFill>
        <p:spPr bwMode="auto">
          <a:xfrm>
            <a:off x="123825" y="3200400"/>
            <a:ext cx="14668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Picture 0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7" y="1161428"/>
            <a:ext cx="3529013" cy="26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38800" y="341747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Gramoxone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3214300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Gramoxone +</a:t>
            </a:r>
          </a:p>
          <a:p>
            <a:pPr algn="ctr"/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Basagran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t="26811" r="63422" b="56728"/>
          <a:stretch/>
        </p:blipFill>
        <p:spPr bwMode="auto">
          <a:xfrm>
            <a:off x="240030" y="3733800"/>
            <a:ext cx="1234440" cy="45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5" t="36981" r="36070" b="42904"/>
          <a:stretch/>
        </p:blipFill>
        <p:spPr bwMode="auto">
          <a:xfrm>
            <a:off x="209896" y="4427220"/>
            <a:ext cx="1294707" cy="67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4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7264</TotalTime>
  <Words>950</Words>
  <Application>Microsoft Office PowerPoint</Application>
  <PresentationFormat>On-screen Show (4:3)</PresentationFormat>
  <Paragraphs>291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Edge</vt:lpstr>
      <vt:lpstr>1_Peanuts</vt:lpstr>
      <vt:lpstr>2_Peanuts</vt:lpstr>
      <vt:lpstr>3_Peanuts</vt:lpstr>
      <vt:lpstr>4_Peanuts</vt:lpstr>
      <vt:lpstr>5_Peanuts</vt:lpstr>
      <vt:lpstr>Office Theme</vt:lpstr>
      <vt:lpstr>1_Office Theme</vt:lpstr>
      <vt:lpstr>6_Peanuts</vt:lpstr>
      <vt:lpstr>7_Peanuts</vt:lpstr>
      <vt:lpstr>2_Office Theme</vt:lpstr>
      <vt:lpstr>1_Edge</vt:lpstr>
      <vt:lpstr>2013 Peanut Weed  Management Update </vt:lpstr>
      <vt:lpstr>What are we working on? </vt:lpstr>
      <vt:lpstr>Palmer Amaranth Control Integrated Program Approach</vt:lpstr>
      <vt:lpstr>Absolutely, must start clean or you will lose!</vt:lpstr>
      <vt:lpstr>Palmer Amaranth Control in Peanut – 2012 (Valor/Strongarm Based Program)</vt:lpstr>
      <vt:lpstr>Benefits of Valor</vt:lpstr>
      <vt:lpstr>Palmer Amaranth Control in Peanut – 2012 (Dual Magnum Based Program)</vt:lpstr>
      <vt:lpstr>What do the top growers do? 2011 Georgia Peanut Achievement Club Winners</vt:lpstr>
      <vt:lpstr>Paraquat Injury</vt:lpstr>
      <vt:lpstr>What about Dual Magnum?</vt:lpstr>
      <vt:lpstr>What about Gramoxone + Storm + Dual Magnum?</vt:lpstr>
      <vt:lpstr>A Comparison of Weed-Free Peanut Yields Between NTC and Gramoxone (12 oz/A) + Storm (16 oz/A) + Dual Magnum (16-21 oz/A) Treatments in Georgia, 2011-2012.</vt:lpstr>
      <vt:lpstr>PowerPoint Presentation</vt:lpstr>
      <vt:lpstr>Tank-Mixes</vt:lpstr>
      <vt:lpstr>Cadre @ 4 oz/A + Dimilin @ 4 oz/A + Bravo WS @ 24 oz/A + NIS @ 0.25% v/v – 5 DAT</vt:lpstr>
      <vt:lpstr>What happens to peanut yield when drift or sprayer contamination occurs?</vt:lpstr>
      <vt:lpstr>Estimated peanut yield loss (%) caused by glyphosate applied at 75-105 days after planting.</vt:lpstr>
      <vt:lpstr>Publication “Peanut Response to Glyphosate”</vt:lpstr>
      <vt:lpstr>Estimated Peanut Yield Losses (%) caused by dicamba (Clarity 4SL).** </vt:lpstr>
      <vt:lpstr>New Publication “Peanut Response to Dicamba”</vt:lpstr>
      <vt:lpstr>Estimated Peanut Yields Losses (%) caused by glufosinate (Liberty 2.34SL)** </vt:lpstr>
      <vt:lpstr>New Publication “Peanut Response to Liberty”</vt:lpstr>
      <vt:lpstr>Estimated Peanut Yield Loss (%) Caused by 2,4-D amine 3.8SL**</vt:lpstr>
      <vt:lpstr>Potential New Peanut Labels????? May or May Not Happen</vt:lpstr>
      <vt:lpstr>Dual Magnum vs. Warrant  Peanut Weed Control Programs– 2012</vt:lpstr>
      <vt:lpstr>Weed Control with Zidua – 5 WAT</vt:lpstr>
      <vt:lpstr>Final Thoughts</vt:lpstr>
      <vt:lpstr>Popular Herbicides That We Must Protect From Resistance</vt:lpstr>
      <vt:lpstr>Questions?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UGA Peanut Weed Science </dc:title>
  <dc:creator>eprostko</dc:creator>
  <cp:lastModifiedBy>eprostko</cp:lastModifiedBy>
  <cp:revision>123</cp:revision>
  <cp:lastPrinted>2012-12-03T20:22:44Z</cp:lastPrinted>
  <dcterms:created xsi:type="dcterms:W3CDTF">2011-08-01T18:42:57Z</dcterms:created>
  <dcterms:modified xsi:type="dcterms:W3CDTF">2013-01-09T13:17:19Z</dcterms:modified>
</cp:coreProperties>
</file>